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5a72ca14-dcae-db43-5c8d-fa006f4793d2}">
          <p14:sldIdLst>
            <p14:sldId id="256"/>
          </p14:sldIdLst>
        </p14:section>
        <p14:section name="도입 · 쌍둥이 찾기" id="{88d5aa49-fba7-2f29-85d7-d5d7161db3e1}">
          <p14:sldIdLst>
            <p14:sldId id="257"/>
            <p14:sldId id="258"/>
            <p14:sldId id="259"/>
          </p14:sldIdLst>
        </p14:section>
        <p14:section name="개념 · AIDT 포개 보기" id="{28b48af7-d639-2951-d2a4-8dd2f3cdfb98}">
          <p14:sldIdLst>
            <p14:sldId id="260"/>
            <p14:sldId id="261"/>
          </p14:sldIdLst>
        </p14:section>
        <p14:section name="활동 · 합동 탐정" id="{19b9eda8-e159-5fab-ea44-fcbcad2e6872}">
          <p14:sldIdLst>
            <p14:sldId id="262"/>
            <p14:sldId id="263"/>
            <p14:sldId id="264"/>
          </p14:sldIdLst>
        </p14:section>
        <p14:section name="정리 · 평가" id="{04e9a453-bd9b-7d27-4fb9-66adad6c271a}">
          <p14:sldIdLst>
            <p14:sldId id="265"/>
            <p14:sldId id="266"/>
          </p14:sldIdLst>
        </p14:section>
        <p14:section name="교사 메모" id="{4a9f02d8-91e5-f407-c9c3-00dca286a3d1}">
          <p14:sldIdLst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1편 합동 탐정. 오늘은 '완전히 포개지는 짝'을 찾는 탐정이 됩니다. 정의는 먼저 말하지 않습니다.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그림 02 — 정답: 합동 아님(크기가 다름, 한쪽이 조금 작다). 손들기 투표 후 '어디가 달라 보였어?' 이유 한 마디. 아직 정답·용어는 말하지 않는다.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그림 03 — 정답: 합동(하나를 돌려 놓았을 뿐 모양과 크기가 같다). 아이들이 가장 많이 흔들리는 장면. 투표만 받고, 확인은 AIDT 포개 보기에서.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그림 01 — 정답: 합동. 세 장의 투표 결과를 칠판에 적어 두고 '확인하는 방법이 있을까?'로 AIDT로 넘어간다.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AIDT 도형의 합동 차시를 연다. 도형을 끌어 포개는 조작 → 완전히 겹치면 '합동'이라고 이름 붙인다. 뒤집어서 겹쳐도 합동임을 조작으로 확인한다(5~15분).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학생이 조작으로 발견한 뒤에 이 장을 띄운다. '모양'과 '크기' 두 낱말을 강조한다. 뒤집은 도형(쌍둥이 찾기 ②)을 다시 떠올리게 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15~35분 모둠 활동. 활동지 앞면에 그림 10장. 1단계 ○ 표시, 2단계 뒷면에 이유(크기/모양/둘 다), 3단계 '그림 중 함정은 몇 번?' 모둠 발표.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'크기', '모양' 두 낱말로 이유를 말하게 한다. 트레이싱지(또는 OHP 필름)로 한 도형을 따라 그려 다른 도형 위에 포개 보면 확인할 수 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정답: 01·03·05·07·09·10 합동 / 02·06 크기 다름 / 04·08 모양 다름. 03처럼 돌려 놓은 짝도 합동. 함정 그림은 일부러 크기나 모양을 바꾼 것임을 함께 짚는다.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35~40분. AIDT 해당 차시 형성평가 2~3문항. 결과는 AIDT 대시보드로 확인한다.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빈칸 정답: 모양, 크기 (순서는 바뀌어도 된다). 활동지 뒷면 맨 아래에도 같은 빈칸이 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그림 10장은 꾸러미에 포함. 반마다 다른 함정 카드를 쓰고 싶으면 제미나이로 추가 세트(15분)(프롬프트 카드는 교사용 흐름 PDF). 1·4·5 유형 5장 + 2·3 유형 5장을 섞어 번호만 붙인다. 생성 결과가 수학적으로 어긋나면 버리지 말고 함정 카드로 쓴다.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1_triangle_0"/>
          <p:cNvSpPr/>
          <p:nvPr/>
        </p:nvSpPr>
        <p:spPr>
          <a:xfrm>
            <a:off x="5577840" y="914400"/>
            <a:ext cx="2377440" cy="2103120"/>
          </a:xfrm>
          <a:prstGeom prst="triangle">
            <a:avLst/>
          </a:prstGeom>
          <a:solidFill>
            <a:srgbClr val="F2B134"/>
          </a:solidFill>
          <a:ln/>
        </p:spPr>
      </p:sp>
      <p:sp>
        <p:nvSpPr>
          <p:cNvPr id="3" name="s1_triangle_1"/>
          <p:cNvSpPr/>
          <p:nvPr/>
        </p:nvSpPr>
        <p:spPr>
          <a:xfrm>
            <a:off x="6172200" y="1600200"/>
            <a:ext cx="2377440" cy="2103120"/>
          </a:xfrm>
          <a:prstGeom prst="triangle">
            <a:avLst/>
          </a:prstGeom>
          <a:ln w="50800">
            <a:solidFill>
              <a:srgbClr val="FFFFFF"/>
            </a:solidFill>
            <a:prstDash val="dash"/>
          </a:ln>
        </p:spPr>
      </p:sp>
      <p:sp>
        <p:nvSpPr>
          <p:cNvPr id="4" name="s1_text_2"/>
          <p:cNvSpPr txBox="1"/>
          <p:nvPr/>
        </p:nvSpPr>
        <p:spPr>
          <a:xfrm>
            <a:off x="548640" y="100584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합동 탐정</a:t>
            </a:r>
            <a:endParaRPr lang="en-US" sz="6000" dirty="0"/>
          </a:p>
        </p:txBody>
      </p:sp>
      <p:sp>
        <p:nvSpPr>
          <p:cNvPr id="5" name="s1_text_3"/>
          <p:cNvSpPr txBox="1"/>
          <p:nvPr/>
        </p:nvSpPr>
        <p:spPr>
          <a:xfrm>
            <a:off x="548640" y="214884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F2B13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완전히 포개지는 짝을 찾아라</a:t>
            </a:r>
            <a:endParaRPr lang="en-US" sz="2800" dirty="0"/>
          </a:p>
        </p:txBody>
      </p:sp>
      <p:sp>
        <p:nvSpPr>
          <p:cNvPr id="6" name="s1_text_4"/>
          <p:cNvSpPr txBox="1"/>
          <p:nvPr/>
        </p:nvSpPr>
        <p:spPr>
          <a:xfrm>
            <a:off x="548640" y="38404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CADCF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비상 수학 5-2 · 3단원 합동과 대칭</a:t>
            </a:r>
            <a:endParaRPr lang="en-US" sz="24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CADCF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도형의 합동 · 40분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2_ellipse_0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/>
        </p:spPr>
      </p:sp>
      <p:sp>
        <p:nvSpPr>
          <p:cNvPr id="3" name="s2_text_1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?</a:t>
            </a:r>
            <a:endParaRPr lang="en-US" sz="2400" dirty="0"/>
          </a:p>
        </p:txBody>
      </p:sp>
      <p:sp>
        <p:nvSpPr>
          <p:cNvPr id="4" name="s2_text_2"/>
          <p:cNvSpPr txBox="1"/>
          <p:nvPr/>
        </p:nvSpPr>
        <p:spPr>
          <a:xfrm>
            <a:off x="1188720" y="329184"/>
            <a:ext cx="7498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쌍둥이 찾기 ①</a:t>
            </a:r>
            <a:endParaRPr lang="en-US" sz="3400" dirty="0"/>
          </a:p>
        </p:txBody>
      </p:sp>
      <p:sp>
        <p:nvSpPr>
          <p:cNvPr id="5" name="s2_roundRect_3"/>
          <p:cNvSpPr/>
          <p:nvPr/>
        </p:nvSpPr>
        <p:spPr>
          <a:xfrm>
            <a:off x="457200" y="1188720"/>
            <a:ext cx="5212080" cy="3611880"/>
          </a:xfrm>
          <a:prstGeom prst="roundRect">
            <a:avLst>
              <a:gd name="adj" fmla="val 3797"/>
            </a:avLst>
          </a:prstGeom>
          <a:solidFill>
            <a:srgbClr val="EEF4FA"/>
          </a:solidFill>
          <a:ln/>
        </p:spPr>
      </p:sp>
      <p:pic>
        <p:nvPicPr>
          <p:cNvPr id="6" name="s2_image_4" descr="/Users/kain/math5-kit/01-hapdong/img/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7028" y="1298448"/>
            <a:ext cx="3392424" cy="3392424"/>
          </a:xfrm>
          <a:prstGeom prst="rect">
            <a:avLst/>
          </a:prstGeom>
        </p:spPr>
      </p:pic>
      <p:sp>
        <p:nvSpPr>
          <p:cNvPr id="7" name="s2_roundRect_5"/>
          <p:cNvSpPr/>
          <p:nvPr/>
        </p:nvSpPr>
        <p:spPr>
          <a:xfrm>
            <a:off x="5943600" y="1188720"/>
            <a:ext cx="2743200" cy="1874520"/>
          </a:xfrm>
          <a:prstGeom prst="roundRect">
            <a:avLst>
              <a:gd name="adj" fmla="val 7317"/>
            </a:avLst>
          </a:prstGeom>
          <a:solidFill>
            <a:srgbClr val="1F3A5F"/>
          </a:solidFill>
          <a:ln/>
        </p:spPr>
      </p:sp>
      <p:sp>
        <p:nvSpPr>
          <p:cNvPr id="8" name="s2_text_6"/>
          <p:cNvSpPr txBox="1"/>
          <p:nvPr/>
        </p:nvSpPr>
        <p:spPr>
          <a:xfrm>
            <a:off x="6035040" y="1188720"/>
            <a:ext cx="25603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완전히</a:t>
            </a:r>
            <a:endParaRPr lang="en-US" sz="32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똑같을까?</a:t>
            </a:r>
            <a:endParaRPr lang="en-US" sz="3200" dirty="0"/>
          </a:p>
        </p:txBody>
      </p:sp>
      <p:sp>
        <p:nvSpPr>
          <p:cNvPr id="9" name="s2_ellipse_7"/>
          <p:cNvSpPr/>
          <p:nvPr/>
        </p:nvSpPr>
        <p:spPr>
          <a:xfrm>
            <a:off x="6035040" y="3246120"/>
            <a:ext cx="1005840" cy="10058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2E8B57"/>
            </a:solidFill>
            <a:prstDash val="solid"/>
          </a:ln>
        </p:spPr>
      </p:sp>
      <p:sp>
        <p:nvSpPr>
          <p:cNvPr id="10" name="s2_text_8"/>
          <p:cNvSpPr txBox="1"/>
          <p:nvPr/>
        </p:nvSpPr>
        <p:spPr>
          <a:xfrm>
            <a:off x="6035040" y="324612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2E8B5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○</a:t>
            </a:r>
            <a:endParaRPr lang="en-US" sz="4000" dirty="0"/>
          </a:p>
        </p:txBody>
      </p:sp>
      <p:sp>
        <p:nvSpPr>
          <p:cNvPr id="11" name="s2_ellipse_9"/>
          <p:cNvSpPr/>
          <p:nvPr/>
        </p:nvSpPr>
        <p:spPr>
          <a:xfrm>
            <a:off x="7589520" y="3246120"/>
            <a:ext cx="1005840" cy="10058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D9534F"/>
            </a:solidFill>
            <a:prstDash val="solid"/>
          </a:ln>
        </p:spPr>
      </p:sp>
      <p:sp>
        <p:nvSpPr>
          <p:cNvPr id="12" name="s2_text_10"/>
          <p:cNvSpPr txBox="1"/>
          <p:nvPr/>
        </p:nvSpPr>
        <p:spPr>
          <a:xfrm>
            <a:off x="7589520" y="324612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D953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×</a:t>
            </a:r>
            <a:endParaRPr lang="en-US" sz="4000" dirty="0"/>
          </a:p>
        </p:txBody>
      </p:sp>
      <p:sp>
        <p:nvSpPr>
          <p:cNvPr id="13" name="s2_text_11"/>
          <p:cNvSpPr txBox="1"/>
          <p:nvPr/>
        </p:nvSpPr>
        <p:spPr>
          <a:xfrm>
            <a:off x="5943600" y="4343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손을 들어 투표!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3_ellipse_0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/>
        </p:spPr>
      </p:sp>
      <p:sp>
        <p:nvSpPr>
          <p:cNvPr id="3" name="s3_text_1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?</a:t>
            </a:r>
            <a:endParaRPr lang="en-US" sz="2400" dirty="0"/>
          </a:p>
        </p:txBody>
      </p:sp>
      <p:sp>
        <p:nvSpPr>
          <p:cNvPr id="4" name="s3_text_2"/>
          <p:cNvSpPr txBox="1"/>
          <p:nvPr/>
        </p:nvSpPr>
        <p:spPr>
          <a:xfrm>
            <a:off x="1188720" y="329184"/>
            <a:ext cx="7498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쌍둥이 찾기 ②</a:t>
            </a:r>
            <a:endParaRPr lang="en-US" sz="3400" dirty="0"/>
          </a:p>
        </p:txBody>
      </p:sp>
      <p:sp>
        <p:nvSpPr>
          <p:cNvPr id="5" name="s3_roundRect_3"/>
          <p:cNvSpPr/>
          <p:nvPr/>
        </p:nvSpPr>
        <p:spPr>
          <a:xfrm>
            <a:off x="457200" y="1188720"/>
            <a:ext cx="5212080" cy="3611880"/>
          </a:xfrm>
          <a:prstGeom prst="roundRect">
            <a:avLst>
              <a:gd name="adj" fmla="val 3797"/>
            </a:avLst>
          </a:prstGeom>
          <a:solidFill>
            <a:srgbClr val="EEF4FA"/>
          </a:solidFill>
          <a:ln/>
        </p:spPr>
      </p:sp>
      <p:pic>
        <p:nvPicPr>
          <p:cNvPr id="6" name="s3_image_4" descr="/Users/kain/math5-kit/01-hapdong/img/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7028" y="1298448"/>
            <a:ext cx="3392424" cy="3392424"/>
          </a:xfrm>
          <a:prstGeom prst="rect">
            <a:avLst/>
          </a:prstGeom>
        </p:spPr>
      </p:pic>
      <p:sp>
        <p:nvSpPr>
          <p:cNvPr id="7" name="s3_roundRect_5"/>
          <p:cNvSpPr/>
          <p:nvPr/>
        </p:nvSpPr>
        <p:spPr>
          <a:xfrm>
            <a:off x="5943600" y="1188720"/>
            <a:ext cx="2743200" cy="1874520"/>
          </a:xfrm>
          <a:prstGeom prst="roundRect">
            <a:avLst>
              <a:gd name="adj" fmla="val 7317"/>
            </a:avLst>
          </a:prstGeom>
          <a:solidFill>
            <a:srgbClr val="1F3A5F"/>
          </a:solidFill>
          <a:ln/>
        </p:spPr>
      </p:sp>
      <p:sp>
        <p:nvSpPr>
          <p:cNvPr id="8" name="s3_text_6"/>
          <p:cNvSpPr txBox="1"/>
          <p:nvPr/>
        </p:nvSpPr>
        <p:spPr>
          <a:xfrm>
            <a:off x="6035040" y="1188720"/>
            <a:ext cx="25603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완전히</a:t>
            </a:r>
            <a:endParaRPr lang="en-US" sz="32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똑같을까?</a:t>
            </a:r>
            <a:endParaRPr lang="en-US" sz="3200" dirty="0"/>
          </a:p>
        </p:txBody>
      </p:sp>
      <p:sp>
        <p:nvSpPr>
          <p:cNvPr id="9" name="s3_ellipse_7"/>
          <p:cNvSpPr/>
          <p:nvPr/>
        </p:nvSpPr>
        <p:spPr>
          <a:xfrm>
            <a:off x="6035040" y="3246120"/>
            <a:ext cx="1005840" cy="10058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2E8B57"/>
            </a:solidFill>
            <a:prstDash val="solid"/>
          </a:ln>
        </p:spPr>
      </p:sp>
      <p:sp>
        <p:nvSpPr>
          <p:cNvPr id="10" name="s3_text_8"/>
          <p:cNvSpPr txBox="1"/>
          <p:nvPr/>
        </p:nvSpPr>
        <p:spPr>
          <a:xfrm>
            <a:off x="6035040" y="324612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2E8B5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○</a:t>
            </a:r>
            <a:endParaRPr lang="en-US" sz="4000" dirty="0"/>
          </a:p>
        </p:txBody>
      </p:sp>
      <p:sp>
        <p:nvSpPr>
          <p:cNvPr id="11" name="s3_ellipse_9"/>
          <p:cNvSpPr/>
          <p:nvPr/>
        </p:nvSpPr>
        <p:spPr>
          <a:xfrm>
            <a:off x="7589520" y="3246120"/>
            <a:ext cx="1005840" cy="10058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D9534F"/>
            </a:solidFill>
            <a:prstDash val="solid"/>
          </a:ln>
        </p:spPr>
      </p:sp>
      <p:sp>
        <p:nvSpPr>
          <p:cNvPr id="12" name="s3_text_10"/>
          <p:cNvSpPr txBox="1"/>
          <p:nvPr/>
        </p:nvSpPr>
        <p:spPr>
          <a:xfrm>
            <a:off x="7589520" y="324612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D953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×</a:t>
            </a:r>
            <a:endParaRPr lang="en-US" sz="4000" dirty="0"/>
          </a:p>
        </p:txBody>
      </p:sp>
      <p:sp>
        <p:nvSpPr>
          <p:cNvPr id="13" name="s3_text_11"/>
          <p:cNvSpPr txBox="1"/>
          <p:nvPr/>
        </p:nvSpPr>
        <p:spPr>
          <a:xfrm>
            <a:off x="5943600" y="4343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손을 들어 투표!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4_ellipse_0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/>
        </p:spPr>
      </p:sp>
      <p:sp>
        <p:nvSpPr>
          <p:cNvPr id="3" name="s4_text_1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?</a:t>
            </a:r>
            <a:endParaRPr lang="en-US" sz="2400" dirty="0"/>
          </a:p>
        </p:txBody>
      </p:sp>
      <p:sp>
        <p:nvSpPr>
          <p:cNvPr id="4" name="s4_text_2"/>
          <p:cNvSpPr txBox="1"/>
          <p:nvPr/>
        </p:nvSpPr>
        <p:spPr>
          <a:xfrm>
            <a:off x="1188720" y="329184"/>
            <a:ext cx="7498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쌍둥이 찾기 ③</a:t>
            </a:r>
            <a:endParaRPr lang="en-US" sz="3400" dirty="0"/>
          </a:p>
        </p:txBody>
      </p:sp>
      <p:sp>
        <p:nvSpPr>
          <p:cNvPr id="5" name="s4_roundRect_3"/>
          <p:cNvSpPr/>
          <p:nvPr/>
        </p:nvSpPr>
        <p:spPr>
          <a:xfrm>
            <a:off x="457200" y="1188720"/>
            <a:ext cx="5212080" cy="3611880"/>
          </a:xfrm>
          <a:prstGeom prst="roundRect">
            <a:avLst>
              <a:gd name="adj" fmla="val 3797"/>
            </a:avLst>
          </a:prstGeom>
          <a:solidFill>
            <a:srgbClr val="EEF4FA"/>
          </a:solidFill>
          <a:ln/>
        </p:spPr>
      </p:sp>
      <p:pic>
        <p:nvPicPr>
          <p:cNvPr id="6" name="s4_image_4" descr="/Users/kain/math5-kit/01-hapdong/img/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7028" y="1298448"/>
            <a:ext cx="3392424" cy="3392424"/>
          </a:xfrm>
          <a:prstGeom prst="rect">
            <a:avLst/>
          </a:prstGeom>
        </p:spPr>
      </p:pic>
      <p:sp>
        <p:nvSpPr>
          <p:cNvPr id="7" name="s4_roundRect_5"/>
          <p:cNvSpPr/>
          <p:nvPr/>
        </p:nvSpPr>
        <p:spPr>
          <a:xfrm>
            <a:off x="5943600" y="1188720"/>
            <a:ext cx="2743200" cy="1874520"/>
          </a:xfrm>
          <a:prstGeom prst="roundRect">
            <a:avLst>
              <a:gd name="adj" fmla="val 7317"/>
            </a:avLst>
          </a:prstGeom>
          <a:solidFill>
            <a:srgbClr val="1F3A5F"/>
          </a:solidFill>
          <a:ln/>
        </p:spPr>
      </p:sp>
      <p:sp>
        <p:nvSpPr>
          <p:cNvPr id="8" name="s4_text_6"/>
          <p:cNvSpPr txBox="1"/>
          <p:nvPr/>
        </p:nvSpPr>
        <p:spPr>
          <a:xfrm>
            <a:off x="6035040" y="1188720"/>
            <a:ext cx="25603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완전히</a:t>
            </a:r>
            <a:endParaRPr lang="en-US" sz="32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똑같을까?</a:t>
            </a:r>
            <a:endParaRPr lang="en-US" sz="3200" dirty="0"/>
          </a:p>
        </p:txBody>
      </p:sp>
      <p:sp>
        <p:nvSpPr>
          <p:cNvPr id="9" name="s4_ellipse_7"/>
          <p:cNvSpPr/>
          <p:nvPr/>
        </p:nvSpPr>
        <p:spPr>
          <a:xfrm>
            <a:off x="6035040" y="3246120"/>
            <a:ext cx="1005840" cy="10058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2E8B57"/>
            </a:solidFill>
            <a:prstDash val="solid"/>
          </a:ln>
        </p:spPr>
      </p:sp>
      <p:sp>
        <p:nvSpPr>
          <p:cNvPr id="10" name="s4_text_8"/>
          <p:cNvSpPr txBox="1"/>
          <p:nvPr/>
        </p:nvSpPr>
        <p:spPr>
          <a:xfrm>
            <a:off x="6035040" y="324612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2E8B5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○</a:t>
            </a:r>
            <a:endParaRPr lang="en-US" sz="4000" dirty="0"/>
          </a:p>
        </p:txBody>
      </p:sp>
      <p:sp>
        <p:nvSpPr>
          <p:cNvPr id="11" name="s4_ellipse_9"/>
          <p:cNvSpPr/>
          <p:nvPr/>
        </p:nvSpPr>
        <p:spPr>
          <a:xfrm>
            <a:off x="7589520" y="3246120"/>
            <a:ext cx="1005840" cy="10058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D9534F"/>
            </a:solidFill>
            <a:prstDash val="solid"/>
          </a:ln>
        </p:spPr>
      </p:sp>
      <p:sp>
        <p:nvSpPr>
          <p:cNvPr id="12" name="s4_text_10"/>
          <p:cNvSpPr txBox="1"/>
          <p:nvPr/>
        </p:nvSpPr>
        <p:spPr>
          <a:xfrm>
            <a:off x="7589520" y="324612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D953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×</a:t>
            </a:r>
            <a:endParaRPr lang="en-US" sz="4000" dirty="0"/>
          </a:p>
        </p:txBody>
      </p:sp>
      <p:sp>
        <p:nvSpPr>
          <p:cNvPr id="13" name="s4_text_11"/>
          <p:cNvSpPr txBox="1"/>
          <p:nvPr/>
        </p:nvSpPr>
        <p:spPr>
          <a:xfrm>
            <a:off x="5943600" y="4343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손을 들어 투표!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4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5_ellipse_0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/>
        </p:spPr>
      </p:sp>
      <p:sp>
        <p:nvSpPr>
          <p:cNvPr id="3" name="s5_text_1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s5_text_2"/>
          <p:cNvSpPr txBox="1"/>
          <p:nvPr/>
        </p:nvSpPr>
        <p:spPr>
          <a:xfrm>
            <a:off x="1188720" y="329184"/>
            <a:ext cx="7498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태블릿으로 포개 보자</a:t>
            </a:r>
            <a:endParaRPr lang="en-US" sz="3400" dirty="0"/>
          </a:p>
        </p:txBody>
      </p:sp>
      <p:sp>
        <p:nvSpPr>
          <p:cNvPr id="5" name="s5_text_3"/>
          <p:cNvSpPr txBox="1"/>
          <p:nvPr/>
        </p:nvSpPr>
        <p:spPr>
          <a:xfrm>
            <a:off x="1188720" y="100584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5B6B7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비상 AIDT · 도형의 합동 차시</a:t>
            </a:r>
            <a:endParaRPr lang="en-US" sz="2400" dirty="0"/>
          </a:p>
        </p:txBody>
      </p:sp>
      <p:sp>
        <p:nvSpPr>
          <p:cNvPr id="6" name="s5_roundRect_4"/>
          <p:cNvSpPr/>
          <p:nvPr/>
        </p:nvSpPr>
        <p:spPr>
          <a:xfrm>
            <a:off x="457200" y="1691640"/>
            <a:ext cx="2596896" cy="2240280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/>
        </p:spPr>
      </p:sp>
      <p:sp>
        <p:nvSpPr>
          <p:cNvPr id="7" name="s5_ellipse_5"/>
          <p:cNvSpPr/>
          <p:nvPr/>
        </p:nvSpPr>
        <p:spPr>
          <a:xfrm>
            <a:off x="1371600" y="1874520"/>
            <a:ext cx="768096" cy="768096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8" name="s5_text_6"/>
          <p:cNvSpPr txBox="1"/>
          <p:nvPr/>
        </p:nvSpPr>
        <p:spPr>
          <a:xfrm>
            <a:off x="1371600" y="1874520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</a:t>
            </a:r>
            <a:endParaRPr lang="en-US" sz="3200" dirty="0"/>
          </a:p>
        </p:txBody>
      </p:sp>
      <p:sp>
        <p:nvSpPr>
          <p:cNvPr id="9" name="s5_text_7"/>
          <p:cNvSpPr txBox="1"/>
          <p:nvPr/>
        </p:nvSpPr>
        <p:spPr>
          <a:xfrm>
            <a:off x="457200" y="2743200"/>
            <a:ext cx="259689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끌어서</a:t>
            </a:r>
            <a:endParaRPr lang="en-US" sz="2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옮기기</a:t>
            </a:r>
            <a:endParaRPr lang="en-US" sz="2800" dirty="0"/>
          </a:p>
        </p:txBody>
      </p:sp>
      <p:sp>
        <p:nvSpPr>
          <p:cNvPr id="10" name="s5_roundRect_8"/>
          <p:cNvSpPr/>
          <p:nvPr/>
        </p:nvSpPr>
        <p:spPr>
          <a:xfrm>
            <a:off x="3273552" y="1691640"/>
            <a:ext cx="2596896" cy="2240280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/>
        </p:spPr>
      </p:sp>
      <p:sp>
        <p:nvSpPr>
          <p:cNvPr id="11" name="s5_ellipse_9"/>
          <p:cNvSpPr/>
          <p:nvPr/>
        </p:nvSpPr>
        <p:spPr>
          <a:xfrm>
            <a:off x="4187952" y="1874520"/>
            <a:ext cx="768096" cy="768096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12" name="s5_text_10"/>
          <p:cNvSpPr txBox="1"/>
          <p:nvPr/>
        </p:nvSpPr>
        <p:spPr>
          <a:xfrm>
            <a:off x="4187952" y="1874520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</a:t>
            </a:r>
            <a:endParaRPr lang="en-US" sz="3200" dirty="0"/>
          </a:p>
        </p:txBody>
      </p:sp>
      <p:sp>
        <p:nvSpPr>
          <p:cNvPr id="13" name="s5_text_11"/>
          <p:cNvSpPr txBox="1"/>
          <p:nvPr/>
        </p:nvSpPr>
        <p:spPr>
          <a:xfrm>
            <a:off x="3273552" y="2743200"/>
            <a:ext cx="259689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돌리기</a:t>
            </a:r>
            <a:endParaRPr lang="en-US" sz="2800" dirty="0"/>
          </a:p>
        </p:txBody>
      </p:sp>
      <p:sp>
        <p:nvSpPr>
          <p:cNvPr id="14" name="s5_roundRect_12"/>
          <p:cNvSpPr/>
          <p:nvPr/>
        </p:nvSpPr>
        <p:spPr>
          <a:xfrm>
            <a:off x="6089904" y="1691640"/>
            <a:ext cx="2596896" cy="2240280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/>
        </p:spPr>
      </p:sp>
      <p:sp>
        <p:nvSpPr>
          <p:cNvPr id="15" name="s5_ellipse_13"/>
          <p:cNvSpPr/>
          <p:nvPr/>
        </p:nvSpPr>
        <p:spPr>
          <a:xfrm>
            <a:off x="7004304" y="1874520"/>
            <a:ext cx="768096" cy="768096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16" name="s5_text_14"/>
          <p:cNvSpPr txBox="1"/>
          <p:nvPr/>
        </p:nvSpPr>
        <p:spPr>
          <a:xfrm>
            <a:off x="7004304" y="1874520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</a:t>
            </a:r>
            <a:endParaRPr lang="en-US" sz="3200" dirty="0"/>
          </a:p>
        </p:txBody>
      </p:sp>
      <p:sp>
        <p:nvSpPr>
          <p:cNvPr id="17" name="s5_text_15"/>
          <p:cNvSpPr txBox="1"/>
          <p:nvPr/>
        </p:nvSpPr>
        <p:spPr>
          <a:xfrm>
            <a:off x="6089904" y="2743200"/>
            <a:ext cx="259689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뒤집기</a:t>
            </a:r>
            <a:endParaRPr lang="en-US" sz="2800" dirty="0"/>
          </a:p>
        </p:txBody>
      </p:sp>
      <p:sp>
        <p:nvSpPr>
          <p:cNvPr id="18" name="s5_text_16"/>
          <p:cNvSpPr txBox="1"/>
          <p:nvPr/>
        </p:nvSpPr>
        <p:spPr>
          <a:xfrm>
            <a:off x="457200" y="41605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완전히 겹치는지 눈으로 확인해요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6_ellipse_0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/>
        </p:spPr>
      </p:sp>
      <p:sp>
        <p:nvSpPr>
          <p:cNvPr id="3" name="s6_text_1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!</a:t>
            </a:r>
            <a:endParaRPr lang="en-US" sz="2400" dirty="0"/>
          </a:p>
        </p:txBody>
      </p:sp>
      <p:sp>
        <p:nvSpPr>
          <p:cNvPr id="4" name="s6_text_2"/>
          <p:cNvSpPr txBox="1"/>
          <p:nvPr/>
        </p:nvSpPr>
        <p:spPr>
          <a:xfrm>
            <a:off x="1188720" y="329184"/>
            <a:ext cx="7498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이렇게 부르기로 해요</a:t>
            </a:r>
            <a:endParaRPr lang="en-US" sz="3400" dirty="0"/>
          </a:p>
        </p:txBody>
      </p:sp>
      <p:sp>
        <p:nvSpPr>
          <p:cNvPr id="5" name="s6_triangle_3"/>
          <p:cNvSpPr/>
          <p:nvPr/>
        </p:nvSpPr>
        <p:spPr>
          <a:xfrm>
            <a:off x="822960" y="1463040"/>
            <a:ext cx="2194560" cy="2011680"/>
          </a:xfrm>
          <a:prstGeom prst="triangle">
            <a:avLst/>
          </a:prstGeom>
          <a:solidFill>
            <a:srgbClr val="F2B134"/>
          </a:solidFill>
          <a:ln/>
        </p:spPr>
      </p:sp>
      <p:sp>
        <p:nvSpPr>
          <p:cNvPr id="6" name="s6_triangle_4"/>
          <p:cNvSpPr/>
          <p:nvPr/>
        </p:nvSpPr>
        <p:spPr>
          <a:xfrm>
            <a:off x="822960" y="1463040"/>
            <a:ext cx="2194560" cy="2011680"/>
          </a:xfrm>
          <a:prstGeom prst="triangle">
            <a:avLst/>
          </a:prstGeom>
          <a:ln w="50800">
            <a:solidFill>
              <a:srgbClr val="1F3A5F"/>
            </a:solidFill>
            <a:prstDash val="dash"/>
          </a:ln>
        </p:spPr>
      </p:sp>
      <p:sp>
        <p:nvSpPr>
          <p:cNvPr id="7" name="s6_text_5"/>
          <p:cNvSpPr txBox="1"/>
          <p:nvPr/>
        </p:nvSpPr>
        <p:spPr>
          <a:xfrm>
            <a:off x="457200" y="36576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딱 겹친다!</a:t>
            </a:r>
            <a:endParaRPr lang="en-US" sz="2600" dirty="0"/>
          </a:p>
        </p:txBody>
      </p:sp>
      <p:sp>
        <p:nvSpPr>
          <p:cNvPr id="8" name="s6_roundRect_6"/>
          <p:cNvSpPr/>
          <p:nvPr/>
        </p:nvSpPr>
        <p:spPr>
          <a:xfrm>
            <a:off x="3749040" y="1280160"/>
            <a:ext cx="4937760" cy="2240280"/>
          </a:xfrm>
          <a:prstGeom prst="roundRect">
            <a:avLst>
              <a:gd name="adj" fmla="val 6122"/>
            </a:avLst>
          </a:prstGeom>
          <a:solidFill>
            <a:srgbClr val="1F3A5F"/>
          </a:solidFill>
          <a:ln/>
        </p:spPr>
      </p:sp>
      <p:sp>
        <p:nvSpPr>
          <p:cNvPr id="9" name="s6_text_7"/>
          <p:cNvSpPr txBox="1"/>
          <p:nvPr/>
        </p:nvSpPr>
        <p:spPr>
          <a:xfrm>
            <a:off x="3977640" y="1371600"/>
            <a:ext cx="44805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모양과 크기가 같아서</a:t>
            </a:r>
            <a:endParaRPr lang="en-US" sz="26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포개면 완전히 겹치는 두 도형</a:t>
            </a:r>
            <a:endParaRPr lang="en-US" sz="2600" dirty="0"/>
          </a:p>
        </p:txBody>
      </p:sp>
      <p:sp>
        <p:nvSpPr>
          <p:cNvPr id="10" name="s6_text_8"/>
          <p:cNvSpPr txBox="1"/>
          <p:nvPr/>
        </p:nvSpPr>
        <p:spPr>
          <a:xfrm>
            <a:off x="3977640" y="2697480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F2B13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→ 서로 합동</a:t>
            </a:r>
            <a:endParaRPr lang="en-US" sz="3600" dirty="0"/>
          </a:p>
        </p:txBody>
      </p:sp>
      <p:sp>
        <p:nvSpPr>
          <p:cNvPr id="11" name="s6_roundRect_9"/>
          <p:cNvSpPr/>
          <p:nvPr/>
        </p:nvSpPr>
        <p:spPr>
          <a:xfrm>
            <a:off x="3749040" y="3749040"/>
            <a:ext cx="4937760" cy="868680"/>
          </a:xfrm>
          <a:prstGeom prst="roundRect">
            <a:avLst>
              <a:gd name="adj" fmla="val 15789"/>
            </a:avLst>
          </a:prstGeom>
          <a:solidFill>
            <a:srgbClr val="E7F4EC"/>
          </a:solidFill>
          <a:ln/>
        </p:spPr>
      </p:sp>
      <p:sp>
        <p:nvSpPr>
          <p:cNvPr id="12" name="s6_text_10"/>
          <p:cNvSpPr txBox="1"/>
          <p:nvPr/>
        </p:nvSpPr>
        <p:spPr>
          <a:xfrm>
            <a:off x="3977640" y="3749040"/>
            <a:ext cx="4480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2E8B5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뒤집어서 겹쳐도 합동!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4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7_ellipse_0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/>
        </p:spPr>
      </p:sp>
      <p:sp>
        <p:nvSpPr>
          <p:cNvPr id="3" name="s7_text_1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s7_text_2"/>
          <p:cNvSpPr txBox="1"/>
          <p:nvPr/>
        </p:nvSpPr>
        <p:spPr>
          <a:xfrm>
            <a:off x="1188720" y="329184"/>
            <a:ext cx="7498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합동 탐정 출동</a:t>
            </a:r>
            <a:endParaRPr lang="en-US" sz="3400" dirty="0"/>
          </a:p>
        </p:txBody>
      </p:sp>
      <p:sp>
        <p:nvSpPr>
          <p:cNvPr id="5" name="s7_text_3"/>
          <p:cNvSpPr txBox="1"/>
          <p:nvPr/>
        </p:nvSpPr>
        <p:spPr>
          <a:xfrm>
            <a:off x="1188720" y="100584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5B6B7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그림 10장 속 도형 짝을 살펴봐요 (모둠 활동)</a:t>
            </a:r>
            <a:endParaRPr lang="en-US" sz="2400" dirty="0"/>
          </a:p>
        </p:txBody>
      </p:sp>
      <p:sp>
        <p:nvSpPr>
          <p:cNvPr id="6" name="s7_roundRect_4"/>
          <p:cNvSpPr/>
          <p:nvPr/>
        </p:nvSpPr>
        <p:spPr>
          <a:xfrm>
            <a:off x="457200" y="1691640"/>
            <a:ext cx="822960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/>
        </p:spPr>
      </p:sp>
      <p:sp>
        <p:nvSpPr>
          <p:cNvPr id="7" name="s7_ellipse_5"/>
          <p:cNvSpPr/>
          <p:nvPr/>
        </p:nvSpPr>
        <p:spPr>
          <a:xfrm>
            <a:off x="640080" y="1810512"/>
            <a:ext cx="640080" cy="640080"/>
          </a:xfrm>
          <a:prstGeom prst="ellipse">
            <a:avLst/>
          </a:prstGeom>
          <a:solidFill>
            <a:srgbClr val="F2B134"/>
          </a:solidFill>
          <a:ln/>
        </p:spPr>
      </p:sp>
      <p:sp>
        <p:nvSpPr>
          <p:cNvPr id="8" name="s7_text_6"/>
          <p:cNvSpPr txBox="1"/>
          <p:nvPr/>
        </p:nvSpPr>
        <p:spPr>
          <a:xfrm>
            <a:off x="640080" y="1810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</a:t>
            </a:r>
            <a:endParaRPr lang="en-US" sz="2800" dirty="0"/>
          </a:p>
        </p:txBody>
      </p:sp>
      <p:sp>
        <p:nvSpPr>
          <p:cNvPr id="9" name="s7_text_7"/>
          <p:cNvSpPr txBox="1"/>
          <p:nvPr/>
        </p:nvSpPr>
        <p:spPr>
          <a:xfrm>
            <a:off x="1508760" y="1691640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1단계</a:t>
            </a:r>
            <a:endParaRPr lang="en-US" sz="2600" dirty="0"/>
          </a:p>
        </p:txBody>
      </p:sp>
      <p:sp>
        <p:nvSpPr>
          <p:cNvPr id="10" name="s7_text_8"/>
          <p:cNvSpPr txBox="1"/>
          <p:nvPr/>
        </p:nvSpPr>
        <p:spPr>
          <a:xfrm>
            <a:off x="2743200" y="1691640"/>
            <a:ext cx="5760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합동인 짝에 ○</a:t>
            </a:r>
            <a:endParaRPr lang="en-US" sz="2800" dirty="0"/>
          </a:p>
        </p:txBody>
      </p:sp>
      <p:sp>
        <p:nvSpPr>
          <p:cNvPr id="11" name="s7_roundRect_9"/>
          <p:cNvSpPr/>
          <p:nvPr/>
        </p:nvSpPr>
        <p:spPr>
          <a:xfrm>
            <a:off x="457200" y="2715768"/>
            <a:ext cx="822960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/>
        </p:spPr>
      </p:sp>
      <p:sp>
        <p:nvSpPr>
          <p:cNvPr id="12" name="s7_ellipse_10"/>
          <p:cNvSpPr/>
          <p:nvPr/>
        </p:nvSpPr>
        <p:spPr>
          <a:xfrm>
            <a:off x="640080" y="2834640"/>
            <a:ext cx="640080" cy="640080"/>
          </a:xfrm>
          <a:prstGeom prst="ellipse">
            <a:avLst/>
          </a:prstGeom>
          <a:solidFill>
            <a:srgbClr val="F2B134"/>
          </a:solidFill>
          <a:ln/>
        </p:spPr>
      </p:sp>
      <p:sp>
        <p:nvSpPr>
          <p:cNvPr id="13" name="s7_text_11"/>
          <p:cNvSpPr txBox="1"/>
          <p:nvPr/>
        </p:nvSpPr>
        <p:spPr>
          <a:xfrm>
            <a:off x="640080" y="28346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</a:t>
            </a:r>
            <a:endParaRPr lang="en-US" sz="2800" dirty="0"/>
          </a:p>
        </p:txBody>
      </p:sp>
      <p:sp>
        <p:nvSpPr>
          <p:cNvPr id="14" name="s7_text_12"/>
          <p:cNvSpPr txBox="1"/>
          <p:nvPr/>
        </p:nvSpPr>
        <p:spPr>
          <a:xfrm>
            <a:off x="1508760" y="2715768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2단계</a:t>
            </a:r>
            <a:endParaRPr lang="en-US" sz="2600" dirty="0"/>
          </a:p>
        </p:txBody>
      </p:sp>
      <p:sp>
        <p:nvSpPr>
          <p:cNvPr id="15" name="s7_text_13"/>
          <p:cNvSpPr txBox="1"/>
          <p:nvPr/>
        </p:nvSpPr>
        <p:spPr>
          <a:xfrm>
            <a:off x="2743200" y="2715768"/>
            <a:ext cx="5760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합동이 아니면 이유 쓰기</a:t>
            </a:r>
            <a:endParaRPr lang="en-US" sz="2800" dirty="0"/>
          </a:p>
        </p:txBody>
      </p:sp>
      <p:sp>
        <p:nvSpPr>
          <p:cNvPr id="16" name="s7_roundRect_14"/>
          <p:cNvSpPr/>
          <p:nvPr/>
        </p:nvSpPr>
        <p:spPr>
          <a:xfrm>
            <a:off x="457200" y="3739896"/>
            <a:ext cx="822960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/>
        </p:spPr>
      </p:sp>
      <p:sp>
        <p:nvSpPr>
          <p:cNvPr id="17" name="s7_ellipse_15"/>
          <p:cNvSpPr/>
          <p:nvPr/>
        </p:nvSpPr>
        <p:spPr>
          <a:xfrm>
            <a:off x="640080" y="3858768"/>
            <a:ext cx="640080" cy="640080"/>
          </a:xfrm>
          <a:prstGeom prst="ellipse">
            <a:avLst/>
          </a:prstGeom>
          <a:solidFill>
            <a:srgbClr val="F2B134"/>
          </a:solidFill>
          <a:ln/>
        </p:spPr>
      </p:sp>
      <p:sp>
        <p:nvSpPr>
          <p:cNvPr id="18" name="s7_text_16"/>
          <p:cNvSpPr txBox="1"/>
          <p:nvPr/>
        </p:nvSpPr>
        <p:spPr>
          <a:xfrm>
            <a:off x="640080" y="385876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</a:t>
            </a:r>
            <a:endParaRPr lang="en-US" sz="2800" dirty="0"/>
          </a:p>
        </p:txBody>
      </p:sp>
      <p:sp>
        <p:nvSpPr>
          <p:cNvPr id="19" name="s7_text_17"/>
          <p:cNvSpPr txBox="1"/>
          <p:nvPr/>
        </p:nvSpPr>
        <p:spPr>
          <a:xfrm>
            <a:off x="1508760" y="3739896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3단계</a:t>
            </a:r>
            <a:endParaRPr lang="en-US" sz="2600" dirty="0"/>
          </a:p>
        </p:txBody>
      </p:sp>
      <p:sp>
        <p:nvSpPr>
          <p:cNvPr id="20" name="s7_text_18"/>
          <p:cNvSpPr txBox="1"/>
          <p:nvPr/>
        </p:nvSpPr>
        <p:spPr>
          <a:xfrm>
            <a:off x="2743200" y="3739896"/>
            <a:ext cx="5760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함정은 몇 번? 모둠 발표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8_ellipse_0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/>
        </p:spPr>
      </p:sp>
      <p:sp>
        <p:nvSpPr>
          <p:cNvPr id="3" name="s8_text_1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s8_text_2"/>
          <p:cNvSpPr txBox="1"/>
          <p:nvPr/>
        </p:nvSpPr>
        <p:spPr>
          <a:xfrm>
            <a:off x="1188720" y="329184"/>
            <a:ext cx="7498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이유는 이렇게 말해요</a:t>
            </a:r>
            <a:endParaRPr lang="en-US" sz="3400" dirty="0"/>
          </a:p>
        </p:txBody>
      </p:sp>
      <p:sp>
        <p:nvSpPr>
          <p:cNvPr id="5" name="s8_roundRect_3"/>
          <p:cNvSpPr/>
          <p:nvPr/>
        </p:nvSpPr>
        <p:spPr>
          <a:xfrm>
            <a:off x="457200" y="1280160"/>
            <a:ext cx="2596896" cy="1828800"/>
          </a:xfrm>
          <a:prstGeom prst="roundRect">
            <a:avLst>
              <a:gd name="adj" fmla="val 7500"/>
            </a:avLst>
          </a:prstGeom>
          <a:solidFill>
            <a:srgbClr val="FBE9E8"/>
          </a:solidFill>
          <a:ln/>
        </p:spPr>
      </p:sp>
      <p:sp>
        <p:nvSpPr>
          <p:cNvPr id="6" name="s8_text_4"/>
          <p:cNvSpPr txBox="1"/>
          <p:nvPr/>
        </p:nvSpPr>
        <p:spPr>
          <a:xfrm>
            <a:off x="457200" y="1280160"/>
            <a:ext cx="259689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D953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크기가</a:t>
            </a:r>
            <a:endParaRPr lang="en-US" sz="32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D953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달라요</a:t>
            </a:r>
            <a:endParaRPr lang="en-US" sz="3200" dirty="0"/>
          </a:p>
        </p:txBody>
      </p:sp>
      <p:sp>
        <p:nvSpPr>
          <p:cNvPr id="7" name="s8_roundRect_5"/>
          <p:cNvSpPr/>
          <p:nvPr/>
        </p:nvSpPr>
        <p:spPr>
          <a:xfrm>
            <a:off x="3273552" y="1280160"/>
            <a:ext cx="2596896" cy="1828800"/>
          </a:xfrm>
          <a:prstGeom prst="roundRect">
            <a:avLst>
              <a:gd name="adj" fmla="val 7500"/>
            </a:avLst>
          </a:prstGeom>
          <a:solidFill>
            <a:srgbClr val="FBE9E8"/>
          </a:solidFill>
          <a:ln/>
        </p:spPr>
      </p:sp>
      <p:sp>
        <p:nvSpPr>
          <p:cNvPr id="8" name="s8_text_6"/>
          <p:cNvSpPr txBox="1"/>
          <p:nvPr/>
        </p:nvSpPr>
        <p:spPr>
          <a:xfrm>
            <a:off x="3273552" y="1280160"/>
            <a:ext cx="259689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D953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모양이</a:t>
            </a:r>
            <a:endParaRPr lang="en-US" sz="32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D953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달라요</a:t>
            </a:r>
            <a:endParaRPr lang="en-US" sz="3200" dirty="0"/>
          </a:p>
        </p:txBody>
      </p:sp>
      <p:sp>
        <p:nvSpPr>
          <p:cNvPr id="9" name="s8_roundRect_7"/>
          <p:cNvSpPr/>
          <p:nvPr/>
        </p:nvSpPr>
        <p:spPr>
          <a:xfrm>
            <a:off x="6089904" y="1280160"/>
            <a:ext cx="2596896" cy="1828800"/>
          </a:xfrm>
          <a:prstGeom prst="roundRect">
            <a:avLst>
              <a:gd name="adj" fmla="val 7500"/>
            </a:avLst>
          </a:prstGeom>
          <a:solidFill>
            <a:srgbClr val="FBE9E8"/>
          </a:solidFill>
          <a:ln/>
        </p:spPr>
      </p:sp>
      <p:sp>
        <p:nvSpPr>
          <p:cNvPr id="10" name="s8_text_8"/>
          <p:cNvSpPr txBox="1"/>
          <p:nvPr/>
        </p:nvSpPr>
        <p:spPr>
          <a:xfrm>
            <a:off x="6089904" y="1280160"/>
            <a:ext cx="259689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D953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둘 다</a:t>
            </a:r>
            <a:endParaRPr lang="en-US" sz="32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D953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달라요</a:t>
            </a:r>
            <a:endParaRPr lang="en-US" sz="3200" dirty="0"/>
          </a:p>
        </p:txBody>
      </p:sp>
      <p:sp>
        <p:nvSpPr>
          <p:cNvPr id="11" name="s8_roundRect_9"/>
          <p:cNvSpPr/>
          <p:nvPr/>
        </p:nvSpPr>
        <p:spPr>
          <a:xfrm>
            <a:off x="457200" y="3429000"/>
            <a:ext cx="8229600" cy="1188720"/>
          </a:xfrm>
          <a:prstGeom prst="roundRect">
            <a:avLst>
              <a:gd name="adj" fmla="val 11538"/>
            </a:avLst>
          </a:prstGeom>
          <a:solidFill>
            <a:srgbClr val="EEF4FA"/>
          </a:solidFill>
          <a:ln/>
        </p:spPr>
      </p:sp>
      <p:sp>
        <p:nvSpPr>
          <p:cNvPr id="12" name="s8_text_10"/>
          <p:cNvSpPr txBox="1"/>
          <p:nvPr/>
        </p:nvSpPr>
        <p:spPr>
          <a:xfrm>
            <a:off x="731520" y="342900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헷갈리면? 트레이싱지에 따라 그려서</a:t>
            </a:r>
            <a:endParaRPr lang="en-US" sz="26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직접 포개 보세요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9_ellipse_0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/>
        </p:spPr>
      </p:sp>
      <p:sp>
        <p:nvSpPr>
          <p:cNvPr id="3" name="s9_text_1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s9_text_2"/>
          <p:cNvSpPr txBox="1"/>
          <p:nvPr/>
        </p:nvSpPr>
        <p:spPr>
          <a:xfrm>
            <a:off x="1188720" y="329184"/>
            <a:ext cx="7498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함정 공개!</a:t>
            </a:r>
            <a:endParaRPr lang="en-US" sz="3400" dirty="0"/>
          </a:p>
        </p:txBody>
      </p:sp>
      <p:sp>
        <p:nvSpPr>
          <p:cNvPr id="5" name="s9_roundRect_3"/>
          <p:cNvSpPr/>
          <p:nvPr/>
        </p:nvSpPr>
        <p:spPr>
          <a:xfrm>
            <a:off x="457200" y="1143000"/>
            <a:ext cx="1554480" cy="1901952"/>
          </a:xfrm>
          <a:prstGeom prst="roundRect">
            <a:avLst>
              <a:gd name="adj" fmla="val 5882"/>
            </a:avLst>
          </a:prstGeom>
          <a:solidFill>
            <a:srgbClr val="E7F4EC"/>
          </a:solidFill>
          <a:ln/>
        </p:spPr>
      </p:sp>
      <p:pic>
        <p:nvPicPr>
          <p:cNvPr id="6" name="s9_image_4" descr="/Users/kain/math5-kit/01-hapdong/img/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100" y="1216152"/>
            <a:ext cx="868680" cy="868680"/>
          </a:xfrm>
          <a:prstGeom prst="rect">
            <a:avLst/>
          </a:prstGeom>
        </p:spPr>
      </p:pic>
      <p:sp>
        <p:nvSpPr>
          <p:cNvPr id="7" name="s9_text_5"/>
          <p:cNvSpPr txBox="1"/>
          <p:nvPr/>
        </p:nvSpPr>
        <p:spPr>
          <a:xfrm>
            <a:off x="457200" y="2121408"/>
            <a:ext cx="1554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2E8B5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01  ○</a:t>
            </a:r>
            <a:endParaRPr lang="en-US" sz="2400" dirty="0"/>
          </a:p>
        </p:txBody>
      </p:sp>
      <p:sp>
        <p:nvSpPr>
          <p:cNvPr id="8" name="s9_text_6"/>
          <p:cNvSpPr txBox="1"/>
          <p:nvPr/>
        </p:nvSpPr>
        <p:spPr>
          <a:xfrm>
            <a:off x="457200" y="254203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합동</a:t>
            </a:r>
            <a:endParaRPr lang="en-US" sz="2400" dirty="0"/>
          </a:p>
        </p:txBody>
      </p:sp>
      <p:sp>
        <p:nvSpPr>
          <p:cNvPr id="9" name="s9_roundRect_7"/>
          <p:cNvSpPr/>
          <p:nvPr/>
        </p:nvSpPr>
        <p:spPr>
          <a:xfrm>
            <a:off x="2103120" y="1143000"/>
            <a:ext cx="1554480" cy="1901952"/>
          </a:xfrm>
          <a:prstGeom prst="roundRect">
            <a:avLst>
              <a:gd name="adj" fmla="val 5882"/>
            </a:avLst>
          </a:prstGeom>
          <a:solidFill>
            <a:srgbClr val="FBE9E8"/>
          </a:solidFill>
          <a:ln/>
        </p:spPr>
      </p:sp>
      <p:pic>
        <p:nvPicPr>
          <p:cNvPr id="10" name="s9_image_8" descr="/Users/kain/math5-kit/01-hapdong/img/0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020" y="1216152"/>
            <a:ext cx="868680" cy="868680"/>
          </a:xfrm>
          <a:prstGeom prst="rect">
            <a:avLst/>
          </a:prstGeom>
        </p:spPr>
      </p:pic>
      <p:sp>
        <p:nvSpPr>
          <p:cNvPr id="11" name="s9_text_9"/>
          <p:cNvSpPr txBox="1"/>
          <p:nvPr/>
        </p:nvSpPr>
        <p:spPr>
          <a:xfrm>
            <a:off x="2103120" y="2121408"/>
            <a:ext cx="1554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D953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02  ×</a:t>
            </a:r>
            <a:endParaRPr lang="en-US" sz="2400" dirty="0"/>
          </a:p>
        </p:txBody>
      </p:sp>
      <p:sp>
        <p:nvSpPr>
          <p:cNvPr id="12" name="s9_text_10"/>
          <p:cNvSpPr txBox="1"/>
          <p:nvPr/>
        </p:nvSpPr>
        <p:spPr>
          <a:xfrm>
            <a:off x="2103120" y="254203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크기 다름</a:t>
            </a:r>
            <a:endParaRPr lang="en-US" sz="2400" dirty="0"/>
          </a:p>
        </p:txBody>
      </p:sp>
      <p:sp>
        <p:nvSpPr>
          <p:cNvPr id="13" name="s9_roundRect_11"/>
          <p:cNvSpPr/>
          <p:nvPr/>
        </p:nvSpPr>
        <p:spPr>
          <a:xfrm>
            <a:off x="3749040" y="1143000"/>
            <a:ext cx="1554480" cy="1901952"/>
          </a:xfrm>
          <a:prstGeom prst="roundRect">
            <a:avLst>
              <a:gd name="adj" fmla="val 5882"/>
            </a:avLst>
          </a:prstGeom>
          <a:solidFill>
            <a:srgbClr val="E7F4EC"/>
          </a:solidFill>
          <a:ln/>
        </p:spPr>
      </p:sp>
      <p:pic>
        <p:nvPicPr>
          <p:cNvPr id="14" name="s9_image_12" descr="/Users/kain/math5-kit/01-hapdong/img/0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1940" y="1216152"/>
            <a:ext cx="868680" cy="868680"/>
          </a:xfrm>
          <a:prstGeom prst="rect">
            <a:avLst/>
          </a:prstGeom>
        </p:spPr>
      </p:pic>
      <p:sp>
        <p:nvSpPr>
          <p:cNvPr id="15" name="s9_text_13"/>
          <p:cNvSpPr txBox="1"/>
          <p:nvPr/>
        </p:nvSpPr>
        <p:spPr>
          <a:xfrm>
            <a:off x="3749040" y="2121408"/>
            <a:ext cx="1554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2E8B5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03  ○</a:t>
            </a:r>
            <a:endParaRPr lang="en-US" sz="2400" dirty="0"/>
          </a:p>
        </p:txBody>
      </p:sp>
      <p:sp>
        <p:nvSpPr>
          <p:cNvPr id="16" name="s9_text_14"/>
          <p:cNvSpPr txBox="1"/>
          <p:nvPr/>
        </p:nvSpPr>
        <p:spPr>
          <a:xfrm>
            <a:off x="3749040" y="254203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합동</a:t>
            </a:r>
            <a:endParaRPr lang="en-US" sz="2400" dirty="0"/>
          </a:p>
        </p:txBody>
      </p:sp>
      <p:sp>
        <p:nvSpPr>
          <p:cNvPr id="17" name="s9_roundRect_15"/>
          <p:cNvSpPr/>
          <p:nvPr/>
        </p:nvSpPr>
        <p:spPr>
          <a:xfrm>
            <a:off x="5394960" y="1143000"/>
            <a:ext cx="1554480" cy="1901952"/>
          </a:xfrm>
          <a:prstGeom prst="roundRect">
            <a:avLst>
              <a:gd name="adj" fmla="val 5882"/>
            </a:avLst>
          </a:prstGeom>
          <a:solidFill>
            <a:srgbClr val="FBE9E8"/>
          </a:solidFill>
          <a:ln/>
        </p:spPr>
      </p:sp>
      <p:pic>
        <p:nvPicPr>
          <p:cNvPr id="18" name="s9_image_16" descr="/Users/kain/math5-kit/01-hapdong/img/04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7860" y="1216152"/>
            <a:ext cx="868680" cy="868680"/>
          </a:xfrm>
          <a:prstGeom prst="rect">
            <a:avLst/>
          </a:prstGeom>
        </p:spPr>
      </p:pic>
      <p:sp>
        <p:nvSpPr>
          <p:cNvPr id="19" name="s9_text_17"/>
          <p:cNvSpPr txBox="1"/>
          <p:nvPr/>
        </p:nvSpPr>
        <p:spPr>
          <a:xfrm>
            <a:off x="5394960" y="2121408"/>
            <a:ext cx="1554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D953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04  ×</a:t>
            </a:r>
            <a:endParaRPr lang="en-US" sz="2400" dirty="0"/>
          </a:p>
        </p:txBody>
      </p:sp>
      <p:sp>
        <p:nvSpPr>
          <p:cNvPr id="20" name="s9_text_18"/>
          <p:cNvSpPr txBox="1"/>
          <p:nvPr/>
        </p:nvSpPr>
        <p:spPr>
          <a:xfrm>
            <a:off x="5394960" y="254203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모양 다름</a:t>
            </a:r>
            <a:endParaRPr lang="en-US" sz="2400" dirty="0"/>
          </a:p>
        </p:txBody>
      </p:sp>
      <p:sp>
        <p:nvSpPr>
          <p:cNvPr id="21" name="s9_roundRect_19"/>
          <p:cNvSpPr/>
          <p:nvPr/>
        </p:nvSpPr>
        <p:spPr>
          <a:xfrm>
            <a:off x="7040880" y="1143000"/>
            <a:ext cx="1554480" cy="1901952"/>
          </a:xfrm>
          <a:prstGeom prst="roundRect">
            <a:avLst>
              <a:gd name="adj" fmla="val 5882"/>
            </a:avLst>
          </a:prstGeom>
          <a:solidFill>
            <a:srgbClr val="E7F4EC"/>
          </a:solidFill>
          <a:ln/>
        </p:spPr>
      </p:sp>
      <p:pic>
        <p:nvPicPr>
          <p:cNvPr id="22" name="s9_image_20" descr="/Users/kain/math5-kit/01-hapdong/img/05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3780" y="1216152"/>
            <a:ext cx="868680" cy="868680"/>
          </a:xfrm>
          <a:prstGeom prst="rect">
            <a:avLst/>
          </a:prstGeom>
        </p:spPr>
      </p:pic>
      <p:sp>
        <p:nvSpPr>
          <p:cNvPr id="23" name="s9_text_21"/>
          <p:cNvSpPr txBox="1"/>
          <p:nvPr/>
        </p:nvSpPr>
        <p:spPr>
          <a:xfrm>
            <a:off x="7040880" y="2121408"/>
            <a:ext cx="1554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2E8B5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05  ○</a:t>
            </a:r>
            <a:endParaRPr lang="en-US" sz="2400" dirty="0"/>
          </a:p>
        </p:txBody>
      </p:sp>
      <p:sp>
        <p:nvSpPr>
          <p:cNvPr id="24" name="s9_text_22"/>
          <p:cNvSpPr txBox="1"/>
          <p:nvPr/>
        </p:nvSpPr>
        <p:spPr>
          <a:xfrm>
            <a:off x="7040880" y="254203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합동</a:t>
            </a:r>
            <a:endParaRPr lang="en-US" sz="2400" dirty="0"/>
          </a:p>
        </p:txBody>
      </p:sp>
      <p:sp>
        <p:nvSpPr>
          <p:cNvPr id="25" name="s9_roundRect_23"/>
          <p:cNvSpPr/>
          <p:nvPr/>
        </p:nvSpPr>
        <p:spPr>
          <a:xfrm>
            <a:off x="457200" y="3154680"/>
            <a:ext cx="1554480" cy="1901952"/>
          </a:xfrm>
          <a:prstGeom prst="roundRect">
            <a:avLst>
              <a:gd name="adj" fmla="val 5882"/>
            </a:avLst>
          </a:prstGeom>
          <a:solidFill>
            <a:srgbClr val="FBE9E8"/>
          </a:solidFill>
          <a:ln/>
        </p:spPr>
      </p:sp>
      <p:pic>
        <p:nvPicPr>
          <p:cNvPr id="26" name="s9_image_24" descr="/Users/kain/math5-kit/01-hapdong/img/06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" y="3227832"/>
            <a:ext cx="868680" cy="868680"/>
          </a:xfrm>
          <a:prstGeom prst="rect">
            <a:avLst/>
          </a:prstGeom>
        </p:spPr>
      </p:pic>
      <p:sp>
        <p:nvSpPr>
          <p:cNvPr id="27" name="s9_text_25"/>
          <p:cNvSpPr txBox="1"/>
          <p:nvPr/>
        </p:nvSpPr>
        <p:spPr>
          <a:xfrm>
            <a:off x="457200" y="4133088"/>
            <a:ext cx="1554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D953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06  ×</a:t>
            </a:r>
            <a:endParaRPr lang="en-US" sz="2400" dirty="0"/>
          </a:p>
        </p:txBody>
      </p:sp>
      <p:sp>
        <p:nvSpPr>
          <p:cNvPr id="28" name="s9_text_26"/>
          <p:cNvSpPr txBox="1"/>
          <p:nvPr/>
        </p:nvSpPr>
        <p:spPr>
          <a:xfrm>
            <a:off x="457200" y="455371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크기 다름</a:t>
            </a:r>
            <a:endParaRPr lang="en-US" sz="2400" dirty="0"/>
          </a:p>
        </p:txBody>
      </p:sp>
      <p:sp>
        <p:nvSpPr>
          <p:cNvPr id="29" name="s9_roundRect_27"/>
          <p:cNvSpPr/>
          <p:nvPr/>
        </p:nvSpPr>
        <p:spPr>
          <a:xfrm>
            <a:off x="2103120" y="3154680"/>
            <a:ext cx="1554480" cy="1901952"/>
          </a:xfrm>
          <a:prstGeom prst="roundRect">
            <a:avLst>
              <a:gd name="adj" fmla="val 5882"/>
            </a:avLst>
          </a:prstGeom>
          <a:solidFill>
            <a:srgbClr val="E7F4EC"/>
          </a:solidFill>
          <a:ln/>
        </p:spPr>
      </p:sp>
      <p:pic>
        <p:nvPicPr>
          <p:cNvPr id="30" name="s9_image_28" descr="/Users/kain/math5-kit/01-hapdong/img/07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46020" y="3227832"/>
            <a:ext cx="868680" cy="868680"/>
          </a:xfrm>
          <a:prstGeom prst="rect">
            <a:avLst/>
          </a:prstGeom>
        </p:spPr>
      </p:pic>
      <p:sp>
        <p:nvSpPr>
          <p:cNvPr id="31" name="s9_text_29"/>
          <p:cNvSpPr txBox="1"/>
          <p:nvPr/>
        </p:nvSpPr>
        <p:spPr>
          <a:xfrm>
            <a:off x="2103120" y="4133088"/>
            <a:ext cx="1554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2E8B5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07  ○</a:t>
            </a:r>
            <a:endParaRPr lang="en-US" sz="2400" dirty="0"/>
          </a:p>
        </p:txBody>
      </p:sp>
      <p:sp>
        <p:nvSpPr>
          <p:cNvPr id="32" name="s9_text_30"/>
          <p:cNvSpPr txBox="1"/>
          <p:nvPr/>
        </p:nvSpPr>
        <p:spPr>
          <a:xfrm>
            <a:off x="2103120" y="455371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합동</a:t>
            </a:r>
            <a:endParaRPr lang="en-US" sz="2400" dirty="0"/>
          </a:p>
        </p:txBody>
      </p:sp>
      <p:sp>
        <p:nvSpPr>
          <p:cNvPr id="33" name="s9_roundRect_31"/>
          <p:cNvSpPr/>
          <p:nvPr/>
        </p:nvSpPr>
        <p:spPr>
          <a:xfrm>
            <a:off x="3749040" y="3154680"/>
            <a:ext cx="1554480" cy="1901952"/>
          </a:xfrm>
          <a:prstGeom prst="roundRect">
            <a:avLst>
              <a:gd name="adj" fmla="val 5882"/>
            </a:avLst>
          </a:prstGeom>
          <a:solidFill>
            <a:srgbClr val="FBE9E8"/>
          </a:solidFill>
          <a:ln/>
        </p:spPr>
      </p:sp>
      <p:pic>
        <p:nvPicPr>
          <p:cNvPr id="34" name="s9_image_32" descr="/Users/kain/math5-kit/01-hapdong/img/08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1940" y="3227832"/>
            <a:ext cx="868680" cy="868680"/>
          </a:xfrm>
          <a:prstGeom prst="rect">
            <a:avLst/>
          </a:prstGeom>
        </p:spPr>
      </p:pic>
      <p:sp>
        <p:nvSpPr>
          <p:cNvPr id="35" name="s9_text_33"/>
          <p:cNvSpPr txBox="1"/>
          <p:nvPr/>
        </p:nvSpPr>
        <p:spPr>
          <a:xfrm>
            <a:off x="3749040" y="4133088"/>
            <a:ext cx="1554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D953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08  ×</a:t>
            </a:r>
            <a:endParaRPr lang="en-US" sz="2400" dirty="0"/>
          </a:p>
        </p:txBody>
      </p:sp>
      <p:sp>
        <p:nvSpPr>
          <p:cNvPr id="36" name="s9_text_34"/>
          <p:cNvSpPr txBox="1"/>
          <p:nvPr/>
        </p:nvSpPr>
        <p:spPr>
          <a:xfrm>
            <a:off x="3749040" y="455371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모양 다름</a:t>
            </a:r>
            <a:endParaRPr lang="en-US" sz="2400" dirty="0"/>
          </a:p>
        </p:txBody>
      </p:sp>
      <p:sp>
        <p:nvSpPr>
          <p:cNvPr id="37" name="s9_roundRect_35"/>
          <p:cNvSpPr/>
          <p:nvPr/>
        </p:nvSpPr>
        <p:spPr>
          <a:xfrm>
            <a:off x="5394960" y="3154680"/>
            <a:ext cx="1554480" cy="1901952"/>
          </a:xfrm>
          <a:prstGeom prst="roundRect">
            <a:avLst>
              <a:gd name="adj" fmla="val 5882"/>
            </a:avLst>
          </a:prstGeom>
          <a:solidFill>
            <a:srgbClr val="E7F4EC"/>
          </a:solidFill>
          <a:ln/>
        </p:spPr>
      </p:sp>
      <p:pic>
        <p:nvPicPr>
          <p:cNvPr id="38" name="s9_image_36" descr="/Users/kain/math5-kit/01-hapdong/img/09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37860" y="3227832"/>
            <a:ext cx="868680" cy="868680"/>
          </a:xfrm>
          <a:prstGeom prst="rect">
            <a:avLst/>
          </a:prstGeom>
        </p:spPr>
      </p:pic>
      <p:sp>
        <p:nvSpPr>
          <p:cNvPr id="39" name="s9_text_37"/>
          <p:cNvSpPr txBox="1"/>
          <p:nvPr/>
        </p:nvSpPr>
        <p:spPr>
          <a:xfrm>
            <a:off x="5394960" y="4133088"/>
            <a:ext cx="1554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2E8B5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09  ○</a:t>
            </a:r>
            <a:endParaRPr lang="en-US" sz="2400" dirty="0"/>
          </a:p>
        </p:txBody>
      </p:sp>
      <p:sp>
        <p:nvSpPr>
          <p:cNvPr id="40" name="s9_text_38"/>
          <p:cNvSpPr txBox="1"/>
          <p:nvPr/>
        </p:nvSpPr>
        <p:spPr>
          <a:xfrm>
            <a:off x="5394960" y="455371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합동</a:t>
            </a:r>
            <a:endParaRPr lang="en-US" sz="2400" dirty="0"/>
          </a:p>
        </p:txBody>
      </p:sp>
      <p:sp>
        <p:nvSpPr>
          <p:cNvPr id="41" name="s9_roundRect_39"/>
          <p:cNvSpPr/>
          <p:nvPr/>
        </p:nvSpPr>
        <p:spPr>
          <a:xfrm>
            <a:off x="7040880" y="3154680"/>
            <a:ext cx="1554480" cy="1901952"/>
          </a:xfrm>
          <a:prstGeom prst="roundRect">
            <a:avLst>
              <a:gd name="adj" fmla="val 5882"/>
            </a:avLst>
          </a:prstGeom>
          <a:solidFill>
            <a:srgbClr val="E7F4EC"/>
          </a:solidFill>
          <a:ln/>
        </p:spPr>
      </p:sp>
      <p:pic>
        <p:nvPicPr>
          <p:cNvPr id="42" name="s9_image_40" descr="/Users/kain/math5-kit/01-hapdong/img/10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83780" y="3227832"/>
            <a:ext cx="868680" cy="868680"/>
          </a:xfrm>
          <a:prstGeom prst="rect">
            <a:avLst/>
          </a:prstGeom>
        </p:spPr>
      </p:pic>
      <p:sp>
        <p:nvSpPr>
          <p:cNvPr id="43" name="s9_text_41"/>
          <p:cNvSpPr txBox="1"/>
          <p:nvPr/>
        </p:nvSpPr>
        <p:spPr>
          <a:xfrm>
            <a:off x="7040880" y="4133088"/>
            <a:ext cx="1554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2E8B5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10  ○</a:t>
            </a:r>
            <a:endParaRPr lang="en-US" sz="2400" dirty="0"/>
          </a:p>
        </p:txBody>
      </p:sp>
      <p:sp>
        <p:nvSpPr>
          <p:cNvPr id="44" name="s9_text_42"/>
          <p:cNvSpPr txBox="1"/>
          <p:nvPr/>
        </p:nvSpPr>
        <p:spPr>
          <a:xfrm>
            <a:off x="7040880" y="455371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합동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4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10_ellipse_0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/>
        </p:spPr>
      </p:sp>
      <p:sp>
        <p:nvSpPr>
          <p:cNvPr id="3" name="s10_text_1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10</a:t>
            </a:r>
            <a:endParaRPr lang="en-US" sz="2400" dirty="0"/>
          </a:p>
        </p:txBody>
      </p:sp>
      <p:sp>
        <p:nvSpPr>
          <p:cNvPr id="4" name="s10_text_2"/>
          <p:cNvSpPr txBox="1"/>
          <p:nvPr/>
        </p:nvSpPr>
        <p:spPr>
          <a:xfrm>
            <a:off x="1188720" y="329184"/>
            <a:ext cx="7498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AIDT로 확인해요</a:t>
            </a:r>
            <a:endParaRPr lang="en-US" sz="3400" dirty="0"/>
          </a:p>
        </p:txBody>
      </p:sp>
      <p:sp>
        <p:nvSpPr>
          <p:cNvPr id="5" name="s10_roundRect_3"/>
          <p:cNvSpPr/>
          <p:nvPr/>
        </p:nvSpPr>
        <p:spPr>
          <a:xfrm>
            <a:off x="914400" y="1371600"/>
            <a:ext cx="2377440" cy="3108960"/>
          </a:xfrm>
          <a:prstGeom prst="roundRect">
            <a:avLst>
              <a:gd name="adj" fmla="val 9615"/>
            </a:avLst>
          </a:prstGeom>
          <a:solidFill>
            <a:srgbClr val="1F3A5F"/>
          </a:solidFill>
          <a:ln/>
        </p:spPr>
      </p:sp>
      <p:sp>
        <p:nvSpPr>
          <p:cNvPr id="6" name="s10_roundRect_4"/>
          <p:cNvSpPr/>
          <p:nvPr/>
        </p:nvSpPr>
        <p:spPr>
          <a:xfrm>
            <a:off x="1097280" y="1600200"/>
            <a:ext cx="2011680" cy="24231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/>
        </p:spPr>
      </p:sp>
      <p:sp>
        <p:nvSpPr>
          <p:cNvPr id="7" name="s10_text_5"/>
          <p:cNvSpPr txBox="1"/>
          <p:nvPr/>
        </p:nvSpPr>
        <p:spPr>
          <a:xfrm>
            <a:off x="1097280" y="1600200"/>
            <a:ext cx="201168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000" b="1" dirty="0">
                <a:solidFill>
                  <a:srgbClr val="F2B13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?</a:t>
            </a:r>
            <a:endParaRPr lang="en-US" sz="6000" dirty="0"/>
          </a:p>
        </p:txBody>
      </p:sp>
      <p:sp>
        <p:nvSpPr>
          <p:cNvPr id="8" name="s10_text_6"/>
          <p:cNvSpPr txBox="1"/>
          <p:nvPr/>
        </p:nvSpPr>
        <p:spPr>
          <a:xfrm>
            <a:off x="3840480" y="1463040"/>
            <a:ext cx="4846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형성평가</a:t>
            </a:r>
            <a:endParaRPr lang="en-US" sz="32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2~3문항을 풀어요</a:t>
            </a:r>
            <a:endParaRPr lang="en-US" sz="3200" dirty="0"/>
          </a:p>
        </p:txBody>
      </p:sp>
      <p:sp>
        <p:nvSpPr>
          <p:cNvPr id="9" name="s10_text_7"/>
          <p:cNvSpPr txBox="1"/>
          <p:nvPr/>
        </p:nvSpPr>
        <p:spPr>
          <a:xfrm>
            <a:off x="3840480" y="2926080"/>
            <a:ext cx="4846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혼자서 풀어요</a:t>
            </a:r>
            <a:endParaRPr lang="en-US" sz="24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1C26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(비상 AIDT 해당 차시)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11_ellipse_0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/>
        </p:spPr>
      </p:sp>
      <p:sp>
        <p:nvSpPr>
          <p:cNvPr id="3" name="s11_text_1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11</a:t>
            </a:r>
            <a:endParaRPr lang="en-US" sz="2400" dirty="0"/>
          </a:p>
        </p:txBody>
      </p:sp>
      <p:sp>
        <p:nvSpPr>
          <p:cNvPr id="4" name="s11_text_2"/>
          <p:cNvSpPr txBox="1"/>
          <p:nvPr/>
        </p:nvSpPr>
        <p:spPr>
          <a:xfrm>
            <a:off x="1188720" y="329184"/>
            <a:ext cx="7498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오늘 배운 것 한 줄</a:t>
            </a:r>
            <a:endParaRPr lang="en-US" sz="3400" dirty="0"/>
          </a:p>
        </p:txBody>
      </p:sp>
      <p:sp>
        <p:nvSpPr>
          <p:cNvPr id="5" name="s11_roundRect_3"/>
          <p:cNvSpPr/>
          <p:nvPr/>
        </p:nvSpPr>
        <p:spPr>
          <a:xfrm>
            <a:off x="457200" y="1371600"/>
            <a:ext cx="8229600" cy="3017520"/>
          </a:xfrm>
          <a:prstGeom prst="roundRect">
            <a:avLst>
              <a:gd name="adj" fmla="val 6061"/>
            </a:avLst>
          </a:prstGeom>
          <a:solidFill>
            <a:srgbClr val="EEF4FA"/>
          </a:solidFill>
          <a:ln/>
        </p:spPr>
      </p:sp>
      <p:sp>
        <p:nvSpPr>
          <p:cNvPr id="6" name="s11_text_4"/>
          <p:cNvSpPr txBox="1"/>
          <p:nvPr/>
        </p:nvSpPr>
        <p:spPr>
          <a:xfrm>
            <a:off x="822960" y="1600200"/>
            <a:ext cx="1325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합동은</a:t>
            </a:r>
            <a:endParaRPr lang="en-US" sz="3400" dirty="0"/>
          </a:p>
        </p:txBody>
      </p:sp>
      <p:sp>
        <p:nvSpPr>
          <p:cNvPr id="7" name="s11_roundRect_5"/>
          <p:cNvSpPr/>
          <p:nvPr/>
        </p:nvSpPr>
        <p:spPr>
          <a:xfrm>
            <a:off x="2148840" y="1645920"/>
            <a:ext cx="164592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1F3A5F"/>
            </a:solidFill>
            <a:prstDash val="solid"/>
          </a:ln>
        </p:spPr>
      </p:sp>
      <p:sp>
        <p:nvSpPr>
          <p:cNvPr id="8" name="s11_text_6"/>
          <p:cNvSpPr txBox="1"/>
          <p:nvPr/>
        </p:nvSpPr>
        <p:spPr>
          <a:xfrm>
            <a:off x="3886200" y="1600200"/>
            <a:ext cx="548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와</a:t>
            </a:r>
            <a:endParaRPr lang="en-US" sz="3400" dirty="0"/>
          </a:p>
        </p:txBody>
      </p:sp>
      <p:sp>
        <p:nvSpPr>
          <p:cNvPr id="9" name="s11_roundRect_7"/>
          <p:cNvSpPr/>
          <p:nvPr/>
        </p:nvSpPr>
        <p:spPr>
          <a:xfrm>
            <a:off x="4434840" y="1645920"/>
            <a:ext cx="164592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1F3A5F"/>
            </a:solidFill>
            <a:prstDash val="solid"/>
          </a:ln>
        </p:spPr>
      </p:sp>
      <p:sp>
        <p:nvSpPr>
          <p:cNvPr id="10" name="s11_text_8"/>
          <p:cNvSpPr txBox="1"/>
          <p:nvPr/>
        </p:nvSpPr>
        <p:spPr>
          <a:xfrm>
            <a:off x="6172200" y="160020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 같아서</a:t>
            </a:r>
            <a:endParaRPr lang="en-US" sz="3400" dirty="0"/>
          </a:p>
        </p:txBody>
      </p:sp>
      <p:sp>
        <p:nvSpPr>
          <p:cNvPr id="11" name="s11_text_9"/>
          <p:cNvSpPr txBox="1"/>
          <p:nvPr/>
        </p:nvSpPr>
        <p:spPr>
          <a:xfrm>
            <a:off x="822960" y="2651760"/>
            <a:ext cx="7498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포개면 완전히 겹치는 도형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F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12_ellipse_0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/>
        </p:spPr>
      </p:sp>
      <p:sp>
        <p:nvSpPr>
          <p:cNvPr id="3" name="s12_text_1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</a:t>
            </a:r>
            <a:endParaRPr lang="en-US" sz="2400" dirty="0"/>
          </a:p>
        </p:txBody>
      </p:sp>
      <p:sp>
        <p:nvSpPr>
          <p:cNvPr id="4" name="s12_text_2"/>
          <p:cNvSpPr txBox="1"/>
          <p:nvPr/>
        </p:nvSpPr>
        <p:spPr>
          <a:xfrm>
            <a:off x="1188720" y="329184"/>
            <a:ext cx="7498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교사 메모</a:t>
            </a:r>
            <a:endParaRPr lang="en-US" sz="3400" dirty="0"/>
          </a:p>
        </p:txBody>
      </p:sp>
      <p:sp>
        <p:nvSpPr>
          <p:cNvPr id="5" name="s12_roundRect_3"/>
          <p:cNvSpPr/>
          <p:nvPr/>
        </p:nvSpPr>
        <p:spPr>
          <a:xfrm>
            <a:off x="457200" y="1234440"/>
            <a:ext cx="8229600" cy="1188720"/>
          </a:xfrm>
          <a:prstGeom prst="roundRect">
            <a:avLst>
              <a:gd name="adj" fmla="val 11538"/>
            </a:avLst>
          </a:prstGeom>
          <a:solidFill>
            <a:srgbClr val="F2B134"/>
          </a:solidFill>
          <a:ln/>
        </p:spPr>
      </p:sp>
      <p:sp>
        <p:nvSpPr>
          <p:cNvPr id="6" name="s12_text_4"/>
          <p:cNvSpPr txBox="1"/>
          <p:nvPr/>
        </p:nvSpPr>
        <p:spPr>
          <a:xfrm>
            <a:off x="731520" y="12344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AI 그림이 틀리면 버리지 말고</a:t>
            </a:r>
            <a:endParaRPr lang="en-US" sz="28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1F3A5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함정 카드로 쓴다</a:t>
            </a:r>
            <a:endParaRPr lang="en-US" sz="2800" dirty="0"/>
          </a:p>
        </p:txBody>
      </p:sp>
      <p:sp>
        <p:nvSpPr>
          <p:cNvPr id="7" name="s12_text_5"/>
          <p:cNvSpPr txBox="1"/>
          <p:nvPr/>
        </p:nvSpPr>
        <p:spPr>
          <a:xfrm>
            <a:off x="731520" y="2651760"/>
            <a:ext cx="76809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79400" indent="-2794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'같다'고 해 놓고 다르게 그린 그림 → 함정 카드</a:t>
            </a:r>
            <a:endParaRPr lang="en-US" sz="2400" dirty="0"/>
          </a:p>
          <a:p>
            <a:pPr algn="l" marL="279400" indent="-2794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수업 메시지: AI도 틀린다</a:t>
            </a:r>
            <a:endParaRPr lang="en-US" sz="2400" dirty="0"/>
          </a:p>
          <a:p>
            <a:pPr algn="l" marL="279400" indent="-2794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그림 10장은 꾸러미에 포함, 추가 세트는 교사가 제미나이로 — 학생 AI 계정·개인정보 없음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합동 탐정 — 완전히 포개지는 짝을 찾아라</dc:title>
  <dc:subject>PptxGenJS Presentation</dc:subject>
  <dc:creator>강경욱</dc:creator>
  <cp:lastModifiedBy>강경욱</cp:lastModifiedBy>
  <cp:revision>1</cp:revision>
  <dcterms:created xsi:type="dcterms:W3CDTF">2026-10-17T12:03:38Z</dcterms:created>
  <dcterms:modified xsi:type="dcterms:W3CDTF">2026-10-17T12:03:38Z</dcterms:modified>
</cp:coreProperties>
</file>