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2편 AI 오류 진단. 오늘은 AI가 쓴 설명을 고치는 선생님이 됩니다. 1편에서 '합동'을 배웠고 오늘은 합동인 도형의 '성질'입니다.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카드① — 틀린 설명(대응변의 길이도 같다). 투표만 받고 정답은 말하지 않는다. "확인하려면 무엇을 알아야 할까?" → 겹치는 점·변·각을 알아야 한다고 끌어내 AIDT로 넘어간다.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AIDT 해당 차시. 합동인 두 도형을 포개 겹치는 점·변·각을 찾게 한다. 자·각도기 도구로 대응변 길이와 대응각 크기를 재서 '같다'를 학생이 발견하게 한다(5~15분).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학생이 AIDT에서 찾은 뒤 명명한다. 글자 순서가 아니라 '포개면 겹치는 자리'로 짝을 짓는다는 점을 강조. 돌려 놓은 도형에서 점 ㄱ의 대응점이 점 ㄹ임을 그림으로 확인.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AIDT에서 잰 값으로 확인한 뒤 띄운다. '길이'와 '크기' 두 낱말을 짚는다. 2장(도입 카드)으로 잠깐 돌아가 "이제 어디가 틀렸는지 보이니?"라고 묻고 바로 정답은 미룬다.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15~35분. 활동지 앞면 카드 8장. 그림 카드(②④⑤⑧)는 대응점부터 짚게 한다. "8장 중 몇 장이 틀렸을까?"라고만 묻고 전부 틀렸다는 것은 말하지 않는다.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교과서 용어로 쓰게 하는 장치. 틀린 이유를 '그냥 틀림'이 아니라 성질을 근거로 쓰게 한다.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① 대응변의 길이도 같다 ② 직각인 점 ㄱ↔점 ㄹ, ㄴ↔ㅁ, ㄷ↔ㅂ ③ 사각형은 대응변 4쌍 ④ 변 ㄱㄴ↔변 ㄹㅁ 5cm, 변 ㅁㅂ은 7cm. 모둠 발표를 먼저 듣고 공개한다.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⑤ 대응각은 같으므로 110° ⑥ 뒤집어도 완전히 겹치면 합동 ⑦ 둘레도 같은 16cm ⑧ 대응점은 하나씩. 메시지: AI는 그럴듯하게 틀린다. 확인하는 사람이 수학을 아는 사람.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35~40분. AIDT 형성평가. 결과는 AIDT 대시보드로 확인.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빈칸 정답: 길이, 크기. 활동지 뒷면 맨 아래에 같은 빈칸. 마지막으로 2장 도입 카드를 다시 띄워 "이제 고칠 수 있지?"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프롬프트 카드는 교사용 흐름 PDF와 사이트 페이지에 있다. 생성 결과에 맞는 문장이 섞이면 보너스 카드로 쓴다. 3편(선대칭)에서도 같은 '틀린 설명 고치기' 틀을 카드만 바꿔 쓸 수 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3A5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257800" y="502920"/>
            <a:ext cx="3429000" cy="2606040"/>
          </a:xfrm>
          <a:prstGeom prst="roundRect">
            <a:avLst>
              <a:gd name="adj" fmla="val 631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9240" y="588644"/>
            <a:ext cx="3246120" cy="24345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685800"/>
            <a:ext cx="4572000" cy="10972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6000" b="1">
                <a:solidFill>
                  <a:srgbClr val="FFFFFF"/>
                </a:solidFill>
                <a:latin typeface="맑은 고딕"/>
                <a:ea typeface="맑은 고딕"/>
              </a:rPr>
              <a:t>AI 오류 진단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74519"/>
            <a:ext cx="45720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800" b="1">
                <a:solidFill>
                  <a:srgbClr val="F2B134"/>
                </a:solidFill>
                <a:latin typeface="맑은 고딕"/>
                <a:ea typeface="맑은 고딕"/>
              </a:rPr>
              <a:t>합동인 도형의 성질 —</a:t>
            </a:r>
          </a:p>
          <a:p>
            <a:pPr algn="l">
              <a:lnSpc>
                <a:spcPct val="115000"/>
              </a:lnSpc>
            </a:pPr>
            <a:r>
              <a:rPr sz="2800" b="1">
                <a:solidFill>
                  <a:srgbClr val="F2B134"/>
                </a:solidFill>
                <a:latin typeface="맑은 고딕"/>
                <a:ea typeface="맑은 고딕"/>
              </a:rPr>
              <a:t>틀린 설명을 고쳐라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840480"/>
            <a:ext cx="804672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400" b="0">
                <a:solidFill>
                  <a:srgbClr val="CADCF0"/>
                </a:solidFill>
                <a:latin typeface="맑은 고딕"/>
                <a:ea typeface="맑은 고딕"/>
              </a:rPr>
              <a:t>비상 수학 5-2 · 3단원 합동과 대칭</a:t>
            </a:r>
          </a:p>
          <a:p>
            <a:pPr algn="l">
              <a:lnSpc>
                <a:spcPct val="115000"/>
              </a:lnSpc>
            </a:pPr>
            <a:r>
              <a:rPr sz="2400" b="0">
                <a:solidFill>
                  <a:srgbClr val="CADCF0"/>
                </a:solidFill>
                <a:latin typeface="맑은 고딕"/>
                <a:ea typeface="맑은 고딕"/>
              </a:rPr>
              <a:t>합동인 도형의 성질 · 40분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4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57200" y="384048"/>
            <a:ext cx="566928" cy="566928"/>
          </a:xfrm>
          <a:prstGeom prst="ellipse">
            <a:avLst/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384048"/>
            <a:ext cx="56692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1F3A5F"/>
                </a:solidFill>
                <a:latin typeface="맑은 고딕"/>
                <a:ea typeface="맑은 고딕"/>
              </a:rPr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8720" y="329184"/>
            <a:ext cx="7498079" cy="6766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1F3A5F"/>
                </a:solidFill>
                <a:latin typeface="맑은 고딕"/>
                <a:ea typeface="맑은 고딕"/>
              </a:rPr>
              <a:t>AI 설명, 믿어도 될까?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188720"/>
            <a:ext cx="5440680" cy="3611880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19050">
            <a:solidFill>
              <a:srgbClr val="9FB0C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31520" y="1417320"/>
            <a:ext cx="2286000" cy="512064"/>
          </a:xfrm>
          <a:prstGeom prst="roundRect">
            <a:avLst>
              <a:gd name="adj" fmla="val 50000"/>
            </a:avLst>
          </a:prstGeom>
          <a:solidFill>
            <a:srgbClr val="FBE0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417320"/>
            <a:ext cx="228600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1F3A5F"/>
                </a:solidFill>
                <a:latin typeface="맑은 고딕"/>
                <a:ea typeface="맑은 고딕"/>
              </a:rPr>
              <a:t>AI가 쓴 설명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4937760" cy="2514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>
                <a:solidFill>
                  <a:srgbClr val="1C2633"/>
                </a:solidFill>
                <a:latin typeface="맑은 고딕"/>
                <a:ea typeface="맑은 고딕"/>
              </a:rPr>
              <a:t>두 삼각형이 서로 합동이면 대응각의 크기는 서로 같습니다. 하지만 대응변의 길이는 다를 수 있습니다.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26480" y="1188720"/>
            <a:ext cx="2560320" cy="1600200"/>
          </a:xfrm>
          <a:prstGeom prst="roundRect">
            <a:avLst>
              <a:gd name="adj" fmla="val 8571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26480" y="1188720"/>
            <a:ext cx="2560320" cy="1600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00" b="1">
                <a:solidFill>
                  <a:srgbClr val="FFFFFF"/>
                </a:solidFill>
                <a:latin typeface="맑은 고딕"/>
                <a:ea typeface="맑은 고딕"/>
              </a:rPr>
              <a:t>맞을까?</a:t>
            </a:r>
          </a:p>
        </p:txBody>
      </p:sp>
      <p:sp>
        <p:nvSpPr>
          <p:cNvPr id="11" name="Oval 10"/>
          <p:cNvSpPr/>
          <p:nvPr/>
        </p:nvSpPr>
        <p:spPr>
          <a:xfrm>
            <a:off x="6172200" y="3017520"/>
            <a:ext cx="1005840" cy="100584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2E8B5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172200" y="3017520"/>
            <a:ext cx="1005840" cy="10058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4000" b="1">
                <a:solidFill>
                  <a:srgbClr val="2E8B57"/>
                </a:solidFill>
                <a:latin typeface="맑은 고딕"/>
                <a:ea typeface="맑은 고딕"/>
              </a:rPr>
              <a:t>○</a:t>
            </a:r>
          </a:p>
        </p:txBody>
      </p:sp>
      <p:sp>
        <p:nvSpPr>
          <p:cNvPr id="13" name="Oval 12"/>
          <p:cNvSpPr/>
          <p:nvPr/>
        </p:nvSpPr>
        <p:spPr>
          <a:xfrm>
            <a:off x="7635240" y="3017520"/>
            <a:ext cx="1005840" cy="100584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D9534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35240" y="3017520"/>
            <a:ext cx="1005840" cy="10058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4000" b="1">
                <a:solidFill>
                  <a:srgbClr val="D9534F"/>
                </a:solidFill>
                <a:latin typeface="맑은 고딕"/>
                <a:ea typeface="맑은 고딕"/>
              </a:rPr>
              <a:t>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35040" y="4206240"/>
            <a:ext cx="2743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1C2633"/>
                </a:solidFill>
                <a:latin typeface="맑은 고딕"/>
                <a:ea typeface="맑은 고딕"/>
              </a:rPr>
              <a:t>손을 들어 투표!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57200" y="384048"/>
            <a:ext cx="566928" cy="566928"/>
          </a:xfrm>
          <a:prstGeom prst="ellipse">
            <a:avLst/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384048"/>
            <a:ext cx="56692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1F3A5F"/>
                </a:solidFill>
                <a:latin typeface="맑은 고딕"/>
                <a:ea typeface="맑은 고딕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8720" y="329184"/>
            <a:ext cx="7498079" cy="6766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1F3A5F"/>
                </a:solidFill>
                <a:latin typeface="맑은 고딕"/>
                <a:ea typeface="맑은 고딕"/>
              </a:rPr>
              <a:t>태블릿으로 포개 보자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88720" y="1005840"/>
            <a:ext cx="7498079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>
                <a:solidFill>
                  <a:srgbClr val="5B6B7D"/>
                </a:solidFill>
                <a:latin typeface="맑은 고딕"/>
                <a:ea typeface="맑은 고딕"/>
              </a:rPr>
              <a:t>비상 AIDT · 합동인 도형의 성질 차시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645920"/>
            <a:ext cx="2596896" cy="2194560"/>
          </a:xfrm>
          <a:prstGeom prst="roundRect">
            <a:avLst>
              <a:gd name="adj" fmla="val 6250"/>
            </a:avLst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371600" y="1810512"/>
            <a:ext cx="768096" cy="768096"/>
          </a:xfrm>
          <a:prstGeom prst="ellipse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371600" y="1810512"/>
            <a:ext cx="768096" cy="7680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200" b="1">
                <a:solidFill>
                  <a:srgbClr val="FFFFFF"/>
                </a:solidFill>
                <a:latin typeface="맑은 고딕"/>
                <a:ea typeface="맑은 고딕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670048"/>
            <a:ext cx="2596896" cy="10515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2600" b="1">
                <a:solidFill>
                  <a:srgbClr val="1C2633"/>
                </a:solidFill>
                <a:latin typeface="맑은 고딕"/>
                <a:ea typeface="맑은 고딕"/>
              </a:rPr>
              <a:t>포개서 겹치는</a:t>
            </a:r>
          </a:p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1C2633"/>
                </a:solidFill>
                <a:latin typeface="맑은 고딕"/>
                <a:ea typeface="맑은 고딕"/>
              </a:rPr>
              <a:t>점 찾기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73552" y="1645920"/>
            <a:ext cx="2596896" cy="2194560"/>
          </a:xfrm>
          <a:prstGeom prst="roundRect">
            <a:avLst>
              <a:gd name="adj" fmla="val 6250"/>
            </a:avLst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187952" y="1810512"/>
            <a:ext cx="768096" cy="768096"/>
          </a:xfrm>
          <a:prstGeom prst="ellipse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187952" y="1810512"/>
            <a:ext cx="768096" cy="7680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200" b="1">
                <a:solidFill>
                  <a:srgbClr val="FFFFFF"/>
                </a:solidFill>
                <a:latin typeface="맑은 고딕"/>
                <a:ea typeface="맑은 고딕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73552" y="2670048"/>
            <a:ext cx="2596896" cy="10515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2600" b="1">
                <a:solidFill>
                  <a:srgbClr val="1C2633"/>
                </a:solidFill>
                <a:latin typeface="맑은 고딕"/>
                <a:ea typeface="맑은 고딕"/>
              </a:rPr>
              <a:t>변의 길이</a:t>
            </a:r>
          </a:p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1C2633"/>
                </a:solidFill>
                <a:latin typeface="맑은 고딕"/>
                <a:ea typeface="맑은 고딕"/>
              </a:rPr>
              <a:t>재기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89904" y="1645920"/>
            <a:ext cx="2596896" cy="2194560"/>
          </a:xfrm>
          <a:prstGeom prst="roundRect">
            <a:avLst>
              <a:gd name="adj" fmla="val 6250"/>
            </a:avLst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004304" y="1810512"/>
            <a:ext cx="768096" cy="768096"/>
          </a:xfrm>
          <a:prstGeom prst="ellipse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004304" y="1810512"/>
            <a:ext cx="768096" cy="7680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200" b="1">
                <a:solidFill>
                  <a:srgbClr val="FFFFFF"/>
                </a:solidFill>
                <a:latin typeface="맑은 고딕"/>
                <a:ea typeface="맑은 고딕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89904" y="2670048"/>
            <a:ext cx="2596896" cy="10515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2600" b="1">
                <a:solidFill>
                  <a:srgbClr val="1C2633"/>
                </a:solidFill>
                <a:latin typeface="맑은 고딕"/>
                <a:ea typeface="맑은 고딕"/>
              </a:rPr>
              <a:t>각의 크기</a:t>
            </a:r>
          </a:p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1C2633"/>
                </a:solidFill>
                <a:latin typeface="맑은 고딕"/>
                <a:ea typeface="맑은 고딕"/>
              </a:rPr>
              <a:t>재기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4041648"/>
            <a:ext cx="8229600" cy="731520"/>
          </a:xfrm>
          <a:prstGeom prst="roundRect">
            <a:avLst>
              <a:gd name="adj" fmla="val 18749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7200" y="4041648"/>
            <a:ext cx="822960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FFFFFF"/>
                </a:solidFill>
                <a:latin typeface="맑은 고딕"/>
                <a:ea typeface="맑은 고딕"/>
              </a:rPr>
              <a:t>겹치는 것끼리 짝을 지어요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57200" y="384048"/>
            <a:ext cx="566928" cy="566928"/>
          </a:xfrm>
          <a:prstGeom prst="ellipse">
            <a:avLst/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384048"/>
            <a:ext cx="56692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1F3A5F"/>
                </a:solidFill>
                <a:latin typeface="맑은 고딕"/>
                <a:ea typeface="맑은 고딕"/>
              </a:rPr>
              <a:t>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8720" y="329184"/>
            <a:ext cx="7498079" cy="6766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1F3A5F"/>
                </a:solidFill>
                <a:latin typeface="맑은 고딕"/>
                <a:ea typeface="맑은 고딕"/>
              </a:rPr>
              <a:t>이렇게 부르기로 해요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188720"/>
            <a:ext cx="3794760" cy="2834640"/>
          </a:xfrm>
          <a:prstGeom prst="roundRect">
            <a:avLst>
              <a:gd name="adj" fmla="val 3870"/>
            </a:avLst>
          </a:prstGeom>
          <a:solidFill>
            <a:srgbClr val="FFFFFF"/>
          </a:solidFill>
          <a:ln w="19050">
            <a:solidFill>
              <a:srgbClr val="9FB0C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conce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217295"/>
            <a:ext cx="3703320" cy="277749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434840" y="1188720"/>
            <a:ext cx="4251960" cy="777240"/>
          </a:xfrm>
          <a:prstGeom prst="roundRect">
            <a:avLst>
              <a:gd name="adj" fmla="val 14117"/>
            </a:avLst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3440" y="1188720"/>
            <a:ext cx="393192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>
                <a:solidFill>
                  <a:srgbClr val="1C2633"/>
                </a:solidFill>
                <a:latin typeface="맑은 고딕"/>
                <a:ea typeface="맑은 고딕"/>
              </a:rPr>
              <a:t>겹치는 점  →  </a:t>
            </a:r>
            <a:r>
              <a:rPr sz="3000" b="1">
                <a:solidFill>
                  <a:srgbClr val="1F3A5F"/>
                </a:solidFill>
                <a:latin typeface="맑은 고딕"/>
                <a:ea typeface="맑은 고딕"/>
              </a:rPr>
              <a:t>대응점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2103120"/>
            <a:ext cx="4251960" cy="777240"/>
          </a:xfrm>
          <a:prstGeom prst="roundRect">
            <a:avLst>
              <a:gd name="adj" fmla="val 14117"/>
            </a:avLst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63440" y="2103120"/>
            <a:ext cx="393192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>
                <a:solidFill>
                  <a:srgbClr val="1C2633"/>
                </a:solidFill>
                <a:latin typeface="맑은 고딕"/>
                <a:ea typeface="맑은 고딕"/>
              </a:rPr>
              <a:t>겹치는 변  →  </a:t>
            </a:r>
            <a:r>
              <a:rPr sz="3000" b="1">
                <a:solidFill>
                  <a:srgbClr val="1F3A5F"/>
                </a:solidFill>
                <a:latin typeface="맑은 고딕"/>
                <a:ea typeface="맑은 고딕"/>
              </a:rPr>
              <a:t>대응변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3017520"/>
            <a:ext cx="4251960" cy="777240"/>
          </a:xfrm>
          <a:prstGeom prst="roundRect">
            <a:avLst>
              <a:gd name="adj" fmla="val 14117"/>
            </a:avLst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63440" y="3017520"/>
            <a:ext cx="393192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>
                <a:solidFill>
                  <a:srgbClr val="1C2633"/>
                </a:solidFill>
                <a:latin typeface="맑은 고딕"/>
                <a:ea typeface="맑은 고딕"/>
              </a:rPr>
              <a:t>겹치는 각  →  </a:t>
            </a:r>
            <a:r>
              <a:rPr sz="3000" b="1">
                <a:solidFill>
                  <a:srgbClr val="1F3A5F"/>
                </a:solidFill>
                <a:latin typeface="맑은 고딕"/>
                <a:ea typeface="맑은 고딕"/>
              </a:rPr>
              <a:t>대응각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4160520"/>
            <a:ext cx="8229600" cy="658368"/>
          </a:xfrm>
          <a:prstGeom prst="roundRect">
            <a:avLst>
              <a:gd name="adj" fmla="val 16666"/>
            </a:avLst>
          </a:prstGeom>
          <a:solidFill>
            <a:srgbClr val="FBE0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7200" y="4160520"/>
            <a:ext cx="8229600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1F3A5F"/>
                </a:solidFill>
                <a:latin typeface="맑은 고딕"/>
                <a:ea typeface="맑은 고딕"/>
              </a:rPr>
              <a:t>점 ㄱ ↔ 점 ㄹ · 변 ㄱㄴ ↔ 변 ㄹㅁ · 각 ㄴ ↔ 각 ㅁ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4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57200" y="384048"/>
            <a:ext cx="566928" cy="566928"/>
          </a:xfrm>
          <a:prstGeom prst="ellipse">
            <a:avLst/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384048"/>
            <a:ext cx="56692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1F3A5F"/>
                </a:solidFill>
                <a:latin typeface="맑은 고딕"/>
                <a:ea typeface="맑은 고딕"/>
              </a:rPr>
              <a:t>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8720" y="329184"/>
            <a:ext cx="7498079" cy="6766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1F3A5F"/>
                </a:solidFill>
                <a:latin typeface="맑은 고딕"/>
                <a:ea typeface="맑은 고딕"/>
              </a:rPr>
              <a:t>합동인 도형의 성질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188720"/>
            <a:ext cx="8229600" cy="2331720"/>
          </a:xfrm>
          <a:prstGeom prst="roundRect">
            <a:avLst>
              <a:gd name="adj" fmla="val 7058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325880"/>
            <a:ext cx="7498079" cy="2057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  <a:spcAft>
                <a:spcPts val="1800"/>
              </a:spcAft>
            </a:pPr>
            <a:r>
              <a:rPr sz="3800" b="1">
                <a:solidFill>
                  <a:srgbClr val="FFFFFF"/>
                </a:solidFill>
                <a:latin typeface="맑은 고딕"/>
                <a:ea typeface="맑은 고딕"/>
              </a:rPr>
              <a:t>대응변의 </a:t>
            </a:r>
            <a:r>
              <a:rPr sz="3800" b="1">
                <a:solidFill>
                  <a:srgbClr val="F2B134"/>
                </a:solidFill>
                <a:latin typeface="맑은 고딕"/>
                <a:ea typeface="맑은 고딕"/>
              </a:rPr>
              <a:t>길이</a:t>
            </a:r>
            <a:r>
              <a:rPr sz="3800" b="1">
                <a:solidFill>
                  <a:srgbClr val="FFFFFF"/>
                </a:solidFill>
                <a:latin typeface="맑은 고딕"/>
                <a:ea typeface="맑은 고딕"/>
              </a:rPr>
              <a:t>가 서로 같다</a:t>
            </a:r>
          </a:p>
          <a:p>
            <a:pPr algn="ctr">
              <a:lnSpc>
                <a:spcPct val="115000"/>
              </a:lnSpc>
            </a:pPr>
            <a:r>
              <a:rPr sz="3800" b="1">
                <a:solidFill>
                  <a:srgbClr val="FFFFFF"/>
                </a:solidFill>
                <a:latin typeface="맑은 고딕"/>
                <a:ea typeface="맑은 고딕"/>
              </a:rPr>
              <a:t>대응각의 </a:t>
            </a:r>
            <a:r>
              <a:rPr sz="3800" b="1">
                <a:solidFill>
                  <a:srgbClr val="F2B134"/>
                </a:solidFill>
                <a:latin typeface="맑은 고딕"/>
                <a:ea typeface="맑은 고딕"/>
              </a:rPr>
              <a:t>크기</a:t>
            </a:r>
            <a:r>
              <a:rPr sz="3800" b="1">
                <a:solidFill>
                  <a:srgbClr val="FFFFFF"/>
                </a:solidFill>
                <a:latin typeface="맑은 고딕"/>
                <a:ea typeface="맑은 고딕"/>
              </a:rPr>
              <a:t>가 서로 같다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3749039"/>
            <a:ext cx="8229600" cy="960120"/>
          </a:xfrm>
          <a:prstGeom prst="roundRect">
            <a:avLst>
              <a:gd name="adj" fmla="val 14285"/>
            </a:avLst>
          </a:prstGeom>
          <a:solidFill>
            <a:srgbClr val="E7F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3749039"/>
            <a:ext cx="8229600" cy="9601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2E8B57"/>
                </a:solidFill>
                <a:latin typeface="맑은 고딕"/>
                <a:ea typeface="맑은 고딕"/>
              </a:rPr>
              <a:t>그래서 둘레도 같고, 포개면 완전히 겹쳐요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4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57200" y="384048"/>
            <a:ext cx="566928" cy="566928"/>
          </a:xfrm>
          <a:prstGeom prst="ellipse">
            <a:avLst/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384048"/>
            <a:ext cx="56692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1F3A5F"/>
                </a:solidFill>
                <a:latin typeface="맑은 고딕"/>
                <a:ea typeface="맑은 고딕"/>
              </a:rPr>
              <a:t>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8720" y="329184"/>
            <a:ext cx="7498079" cy="6766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1F3A5F"/>
                </a:solidFill>
                <a:latin typeface="맑은 고딕"/>
                <a:ea typeface="맑은 고딕"/>
              </a:rPr>
              <a:t>AI 오류 진단 출동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88720" y="1005840"/>
            <a:ext cx="7498079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>
                <a:solidFill>
                  <a:srgbClr val="5B6B7D"/>
                </a:solidFill>
                <a:latin typeface="맑은 고딕"/>
                <a:ea typeface="맑은 고딕"/>
              </a:rPr>
              <a:t>AI가 쓴 설명 카드 8장 (모둠 활동)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600200"/>
            <a:ext cx="8229600" cy="932688"/>
          </a:xfrm>
          <a:prstGeom prst="roundRect">
            <a:avLst>
              <a:gd name="adj" fmla="val 1176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40080" y="1746504"/>
            <a:ext cx="640080" cy="640080"/>
          </a:xfrm>
          <a:prstGeom prst="ellipse">
            <a:avLst/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746504"/>
            <a:ext cx="64008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800" b="1">
                <a:solidFill>
                  <a:srgbClr val="1F3A5F"/>
                </a:solidFill>
                <a:latin typeface="맑은 고딕"/>
                <a:ea typeface="맑은 고딕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08760" y="1600200"/>
            <a:ext cx="1188720" cy="9326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1F3A5F"/>
                </a:solidFill>
                <a:latin typeface="맑은 고딕"/>
                <a:ea typeface="맑은 고딕"/>
              </a:rPr>
              <a:t>1단계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97480" y="1600200"/>
            <a:ext cx="5897880" cy="9326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0">
                <a:solidFill>
                  <a:srgbClr val="1C2633"/>
                </a:solidFill>
                <a:latin typeface="맑은 고딕"/>
                <a:ea typeface="맑은 고딕"/>
              </a:rPr>
              <a:t>틀린 곳에 빨간 밑줄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2670048"/>
            <a:ext cx="8229600" cy="932688"/>
          </a:xfrm>
          <a:prstGeom prst="roundRect">
            <a:avLst>
              <a:gd name="adj" fmla="val 1176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40080" y="2816352"/>
            <a:ext cx="640080" cy="640080"/>
          </a:xfrm>
          <a:prstGeom prst="ellipse">
            <a:avLst/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2816352"/>
            <a:ext cx="64008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800" b="1">
                <a:solidFill>
                  <a:srgbClr val="1F3A5F"/>
                </a:solidFill>
                <a:latin typeface="맑은 고딕"/>
                <a:ea typeface="맑은 고딕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2670048"/>
            <a:ext cx="1188720" cy="9326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1F3A5F"/>
                </a:solidFill>
                <a:latin typeface="맑은 고딕"/>
                <a:ea typeface="맑은 고딕"/>
              </a:rPr>
              <a:t>2단계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97480" y="2670048"/>
            <a:ext cx="5897880" cy="9326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600" b="0">
                <a:solidFill>
                  <a:srgbClr val="1C2633"/>
                </a:solidFill>
                <a:latin typeface="맑은 고딕"/>
                <a:ea typeface="맑은 고딕"/>
              </a:rPr>
              <a:t>뒷면에 왜 틀렸는지 +</a:t>
            </a:r>
          </a:p>
          <a:p>
            <a:pPr algn="l">
              <a:lnSpc>
                <a:spcPct val="115000"/>
              </a:lnSpc>
            </a:pPr>
            <a:r>
              <a:rPr sz="2600" b="0">
                <a:solidFill>
                  <a:srgbClr val="1C2633"/>
                </a:solidFill>
                <a:latin typeface="맑은 고딕"/>
                <a:ea typeface="맑은 고딕"/>
              </a:rPr>
              <a:t>바르게 고쳐 쓰기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7200" y="3739896"/>
            <a:ext cx="8229600" cy="932688"/>
          </a:xfrm>
          <a:prstGeom prst="roundRect">
            <a:avLst>
              <a:gd name="adj" fmla="val 1176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40080" y="3886200"/>
            <a:ext cx="640080" cy="640080"/>
          </a:xfrm>
          <a:prstGeom prst="ellipse">
            <a:avLst/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886200"/>
            <a:ext cx="64008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800" b="1">
                <a:solidFill>
                  <a:srgbClr val="1F3A5F"/>
                </a:solidFill>
                <a:latin typeface="맑은 고딕"/>
                <a:ea typeface="맑은 고딕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08760" y="3739896"/>
            <a:ext cx="1188720" cy="9326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1F3A5F"/>
                </a:solidFill>
                <a:latin typeface="맑은 고딕"/>
                <a:ea typeface="맑은 고딕"/>
              </a:rPr>
              <a:t>3단계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97480" y="3739896"/>
            <a:ext cx="5897880" cy="9326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0">
                <a:solidFill>
                  <a:srgbClr val="1C2633"/>
                </a:solidFill>
                <a:latin typeface="맑은 고딕"/>
                <a:ea typeface="맑은 고딕"/>
              </a:rPr>
              <a:t>가장 그럴듯한 함정 카드 발표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57200" y="384048"/>
            <a:ext cx="566928" cy="566928"/>
          </a:xfrm>
          <a:prstGeom prst="ellipse">
            <a:avLst/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384048"/>
            <a:ext cx="56692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1F3A5F"/>
                </a:solidFill>
                <a:latin typeface="맑은 고딕"/>
                <a:ea typeface="맑은 고딕"/>
              </a:rPr>
              <a:t>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8720" y="329184"/>
            <a:ext cx="7498079" cy="6766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1F3A5F"/>
                </a:solidFill>
                <a:latin typeface="맑은 고딕"/>
                <a:ea typeface="맑은 고딕"/>
              </a:rPr>
              <a:t>고쳐 쓰기는 이렇게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188720"/>
            <a:ext cx="8229600" cy="1143000"/>
          </a:xfrm>
          <a:prstGeom prst="roundRect">
            <a:avLst>
              <a:gd name="adj" fmla="val 12000"/>
            </a:avLst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1051560" cy="6858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25400">
            <a:solidFill>
              <a:srgbClr val="1F3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810512" y="1371600"/>
            <a:ext cx="41148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3A5F"/>
                </a:solidFill>
                <a:latin typeface="맑은 고딕"/>
                <a:ea typeface="맑은 고딕"/>
              </a:rPr>
              <a:t>는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267712" y="1417320"/>
            <a:ext cx="1051560" cy="6858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25400">
            <a:solidFill>
              <a:srgbClr val="1F3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392424" y="1371600"/>
            <a:ext cx="118872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3A5F"/>
                </a:solidFill>
                <a:latin typeface="맑은 고딕"/>
                <a:ea typeface="맑은 고딕"/>
              </a:rPr>
              <a:t>이므로,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26864" y="1417320"/>
            <a:ext cx="1051560" cy="6858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25400">
            <a:solidFill>
              <a:srgbClr val="1F3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751576" y="1371600"/>
            <a:ext cx="41148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3A5F"/>
                </a:solidFill>
                <a:latin typeface="맑은 고딕"/>
                <a:ea typeface="맑은 고딕"/>
              </a:rPr>
              <a:t>는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08776" y="1417320"/>
            <a:ext cx="1051560" cy="6858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25400">
            <a:solidFill>
              <a:srgbClr val="1F3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33488" y="1371600"/>
            <a:ext cx="118872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3A5F"/>
                </a:solidFill>
                <a:latin typeface="맑은 고딕"/>
                <a:ea typeface="맑은 고딕"/>
              </a:rPr>
              <a:t>입니다.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2606040"/>
            <a:ext cx="155448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5B6B7D"/>
                </a:solidFill>
                <a:latin typeface="맑은 고딕"/>
                <a:ea typeface="맑은 고딕"/>
              </a:rPr>
              <a:t>용어 은행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103120" y="2606040"/>
            <a:ext cx="1234440" cy="53035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F3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103120" y="2606040"/>
            <a:ext cx="123444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1F3A5F"/>
                </a:solidFill>
                <a:latin typeface="맑은 고딕"/>
                <a:ea typeface="맑은 고딕"/>
              </a:rPr>
              <a:t>대응점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474720" y="2606040"/>
            <a:ext cx="1234440" cy="53035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F3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474720" y="2606040"/>
            <a:ext cx="123444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1F3A5F"/>
                </a:solidFill>
                <a:latin typeface="맑은 고딕"/>
                <a:ea typeface="맑은 고딕"/>
              </a:rPr>
              <a:t>대응변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846320" y="2606040"/>
            <a:ext cx="1234440" cy="53035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F3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846320" y="2606040"/>
            <a:ext cx="123444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1F3A5F"/>
                </a:solidFill>
                <a:latin typeface="맑은 고딕"/>
                <a:ea typeface="맑은 고딕"/>
              </a:rPr>
              <a:t>대응각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17920" y="2606040"/>
            <a:ext cx="960120" cy="53035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F3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17920" y="2606040"/>
            <a:ext cx="96012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1F3A5F"/>
                </a:solidFill>
                <a:latin typeface="맑은 고딕"/>
                <a:ea typeface="맑은 고딕"/>
              </a:rPr>
              <a:t>길이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315200" y="2606040"/>
            <a:ext cx="960120" cy="53035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F3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315200" y="2606040"/>
            <a:ext cx="96012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1F3A5F"/>
                </a:solidFill>
                <a:latin typeface="맑은 고딕"/>
                <a:ea typeface="맑은 고딕"/>
              </a:rPr>
              <a:t>크기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103120" y="3246120"/>
            <a:ext cx="1600200" cy="53035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F3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103120" y="3246120"/>
            <a:ext cx="160020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1F3A5F"/>
                </a:solidFill>
                <a:latin typeface="맑은 고딕"/>
                <a:ea typeface="맑은 고딕"/>
              </a:rPr>
              <a:t>서로 같다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840479" y="3246120"/>
            <a:ext cx="2057400" cy="53035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F3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840479" y="3246120"/>
            <a:ext cx="205740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1F3A5F"/>
                </a:solidFill>
                <a:latin typeface="맑은 고딕"/>
                <a:ea typeface="맑은 고딕"/>
              </a:rPr>
              <a:t>포개면 겹친다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7200" y="3931920"/>
            <a:ext cx="8229600" cy="896112"/>
          </a:xfrm>
          <a:prstGeom prst="roundRect">
            <a:avLst>
              <a:gd name="adj" fmla="val 15306"/>
            </a:avLst>
          </a:prstGeom>
          <a:solidFill>
            <a:srgbClr val="E7F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3931920"/>
            <a:ext cx="7772400" cy="8961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400" b="1">
                <a:solidFill>
                  <a:srgbClr val="2E8B57"/>
                </a:solidFill>
                <a:latin typeface="맑은 고딕"/>
                <a:ea typeface="맑은 고딕"/>
              </a:rPr>
              <a:t>예) 변 ㄱㄴ의 대응변은 변 ㄹㅁ이므로,</a:t>
            </a:r>
          </a:p>
          <a:p>
            <a:pPr algn="l">
              <a:lnSpc>
                <a:spcPct val="115000"/>
              </a:lnSpc>
            </a:pPr>
            <a:r>
              <a:rPr sz="2400" b="1">
                <a:solidFill>
                  <a:srgbClr val="2E8B57"/>
                </a:solidFill>
                <a:latin typeface="맑은 고딕"/>
                <a:ea typeface="맑은 고딕"/>
              </a:rPr>
              <a:t>변 ㄹㅁ의 길이는 5cm입니다.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57200" y="384048"/>
            <a:ext cx="566928" cy="566928"/>
          </a:xfrm>
          <a:prstGeom prst="ellipse">
            <a:avLst/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384048"/>
            <a:ext cx="56692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1F3A5F"/>
                </a:solidFill>
                <a:latin typeface="맑은 고딕"/>
                <a:ea typeface="맑은 고딕"/>
              </a:rPr>
              <a:t>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8720" y="329184"/>
            <a:ext cx="7498079" cy="6766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1F3A5F"/>
                </a:solidFill>
                <a:latin typeface="맑은 고딕"/>
                <a:ea typeface="맑은 고딕"/>
              </a:rPr>
              <a:t>정답 공개 ①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143000"/>
            <a:ext cx="4041648" cy="1783080"/>
          </a:xfrm>
          <a:prstGeom prst="roundRect">
            <a:avLst>
              <a:gd name="adj" fmla="val 6153"/>
            </a:avLst>
          </a:prstGeom>
          <a:solidFill>
            <a:srgbClr val="FBE9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252728"/>
            <a:ext cx="3721607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1F3A5F"/>
                </a:solidFill>
                <a:latin typeface="맑은 고딕"/>
                <a:ea typeface="맑은 고딕"/>
              </a:rPr>
              <a:t>① </a:t>
            </a:r>
            <a:r>
              <a:rPr sz="2400" b="1">
                <a:solidFill>
                  <a:srgbClr val="D9534F"/>
                </a:solidFill>
                <a:latin typeface="맑은 고딕"/>
                <a:ea typeface="맑은 고딕"/>
              </a:rPr>
              <a:t>성질(변)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746504"/>
            <a:ext cx="3721607" cy="10881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400" b="0">
                <a:solidFill>
                  <a:srgbClr val="1C2633"/>
                </a:solidFill>
                <a:latin typeface="맑은 고딕"/>
                <a:ea typeface="맑은 고딕"/>
              </a:rPr>
              <a:t>대응변의 길이도</a:t>
            </a:r>
          </a:p>
          <a:p>
            <a:pPr algn="l">
              <a:lnSpc>
                <a:spcPct val="115000"/>
              </a:lnSpc>
            </a:pPr>
            <a:r>
              <a:rPr sz="2400" b="0">
                <a:solidFill>
                  <a:srgbClr val="1C2633"/>
                </a:solidFill>
                <a:latin typeface="맑은 고딕"/>
                <a:ea typeface="맑은 고딕"/>
              </a:rPr>
              <a:t>서로 같아요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645152" y="1143000"/>
            <a:ext cx="4041648" cy="1783080"/>
          </a:xfrm>
          <a:prstGeom prst="roundRect">
            <a:avLst>
              <a:gd name="adj" fmla="val 6153"/>
            </a:avLst>
          </a:prstGeom>
          <a:solidFill>
            <a:srgbClr val="FBE9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782312" y="1280160"/>
            <a:ext cx="160020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card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448180"/>
            <a:ext cx="1563624" cy="117271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519672" y="1252728"/>
            <a:ext cx="2029967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1F3A5F"/>
                </a:solidFill>
                <a:latin typeface="맑은 고딕"/>
                <a:ea typeface="맑은 고딕"/>
              </a:rPr>
              <a:t>② </a:t>
            </a:r>
            <a:r>
              <a:rPr sz="2400" b="1">
                <a:solidFill>
                  <a:srgbClr val="D9534F"/>
                </a:solidFill>
                <a:latin typeface="맑은 고딕"/>
                <a:ea typeface="맑은 고딕"/>
              </a:rPr>
              <a:t>대응점 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1746504"/>
            <a:ext cx="2029967" cy="10881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400" b="0">
                <a:solidFill>
                  <a:srgbClr val="1C2633"/>
                </a:solidFill>
                <a:latin typeface="맑은 고딕"/>
                <a:ea typeface="맑은 고딕"/>
              </a:rPr>
              <a:t>직각 ㄱ ↔ ㄹ</a:t>
            </a:r>
          </a:p>
          <a:p>
            <a:pPr algn="l">
              <a:lnSpc>
                <a:spcPct val="115000"/>
              </a:lnSpc>
            </a:pPr>
            <a:r>
              <a:rPr sz="2400" b="0">
                <a:solidFill>
                  <a:srgbClr val="1C2633"/>
                </a:solidFill>
                <a:latin typeface="맑은 고딕"/>
                <a:ea typeface="맑은 고딕"/>
              </a:rPr>
              <a:t>ㄴ ↔ ㅁ, ㄷ ↔ 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3054096"/>
            <a:ext cx="4041648" cy="1783080"/>
          </a:xfrm>
          <a:prstGeom prst="roundRect">
            <a:avLst>
              <a:gd name="adj" fmla="val 6153"/>
            </a:avLst>
          </a:prstGeom>
          <a:solidFill>
            <a:srgbClr val="FBE9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3163824"/>
            <a:ext cx="3721607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1F3A5F"/>
                </a:solidFill>
                <a:latin typeface="맑은 고딕"/>
                <a:ea typeface="맑은 고딕"/>
              </a:rPr>
              <a:t>③ </a:t>
            </a:r>
            <a:r>
              <a:rPr sz="2400" b="1">
                <a:solidFill>
                  <a:srgbClr val="D9534F"/>
                </a:solidFill>
                <a:latin typeface="맑은 고딕"/>
                <a:ea typeface="맑은 고딕"/>
              </a:rPr>
              <a:t>개수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3657600"/>
            <a:ext cx="3721607" cy="10881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400" b="0">
                <a:solidFill>
                  <a:srgbClr val="1C2633"/>
                </a:solidFill>
                <a:latin typeface="맑은 고딕"/>
                <a:ea typeface="맑은 고딕"/>
              </a:rPr>
              <a:t>사각형은 대응변도</a:t>
            </a:r>
          </a:p>
          <a:p>
            <a:pPr algn="l">
              <a:lnSpc>
                <a:spcPct val="115000"/>
              </a:lnSpc>
            </a:pPr>
            <a:r>
              <a:rPr sz="2400" b="0">
                <a:solidFill>
                  <a:srgbClr val="1C2633"/>
                </a:solidFill>
                <a:latin typeface="맑은 고딕"/>
                <a:ea typeface="맑은 고딕"/>
              </a:rPr>
              <a:t>4쌍, 대응각도 4쌍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645152" y="3054096"/>
            <a:ext cx="4041648" cy="1783080"/>
          </a:xfrm>
          <a:prstGeom prst="roundRect">
            <a:avLst>
              <a:gd name="adj" fmla="val 6153"/>
            </a:avLst>
          </a:prstGeom>
          <a:solidFill>
            <a:srgbClr val="FBE9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4782312" y="3191256"/>
            <a:ext cx="160020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card0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3359276"/>
            <a:ext cx="1563624" cy="117271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9672" y="3163824"/>
            <a:ext cx="2029967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1F3A5F"/>
                </a:solidFill>
                <a:latin typeface="맑은 고딕"/>
                <a:ea typeface="맑은 고딕"/>
              </a:rPr>
              <a:t>④ </a:t>
            </a:r>
            <a:r>
              <a:rPr sz="2400" b="1">
                <a:solidFill>
                  <a:srgbClr val="D9534F"/>
                </a:solidFill>
                <a:latin typeface="맑은 고딕"/>
                <a:ea typeface="맑은 고딕"/>
              </a:rPr>
              <a:t>길이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19672" y="3657600"/>
            <a:ext cx="2029967" cy="10881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400" b="0">
                <a:solidFill>
                  <a:srgbClr val="1C2633"/>
                </a:solidFill>
                <a:latin typeface="맑은 고딕"/>
                <a:ea typeface="맑은 고딕"/>
              </a:rPr>
              <a:t>변 ㄹㅁ이 5cm</a:t>
            </a:r>
          </a:p>
          <a:p>
            <a:pPr algn="l">
              <a:lnSpc>
                <a:spcPct val="115000"/>
              </a:lnSpc>
            </a:pPr>
            <a:r>
              <a:rPr sz="2400" b="0">
                <a:solidFill>
                  <a:srgbClr val="1C2633"/>
                </a:solidFill>
                <a:latin typeface="맑은 고딕"/>
                <a:ea typeface="맑은 고딕"/>
              </a:rPr>
              <a:t>변 ㅁㅂ은 7cm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57200" y="384048"/>
            <a:ext cx="566928" cy="566928"/>
          </a:xfrm>
          <a:prstGeom prst="ellipse">
            <a:avLst/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384048"/>
            <a:ext cx="56692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1F3A5F"/>
                </a:solidFill>
                <a:latin typeface="맑은 고딕"/>
                <a:ea typeface="맑은 고딕"/>
              </a:rPr>
              <a:t>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8720" y="329184"/>
            <a:ext cx="7498079" cy="6766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1F3A5F"/>
                </a:solidFill>
                <a:latin typeface="맑은 고딕"/>
                <a:ea typeface="맑은 고딕"/>
              </a:rPr>
              <a:t>정답 공개 ②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097280"/>
            <a:ext cx="4041648" cy="1463040"/>
          </a:xfrm>
          <a:prstGeom prst="roundRect">
            <a:avLst>
              <a:gd name="adj" fmla="val 7500"/>
            </a:avLst>
          </a:prstGeom>
          <a:solidFill>
            <a:srgbClr val="FBE9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234439"/>
            <a:ext cx="1600200" cy="1188720"/>
          </a:xfrm>
          <a:prstGeom prst="roundRect">
            <a:avLst>
              <a:gd name="adj" fmla="val 615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card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364" y="1252728"/>
            <a:ext cx="1536192" cy="11521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31720" y="1207007"/>
            <a:ext cx="2029967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1F3A5F"/>
                </a:solidFill>
                <a:latin typeface="맑은 고딕"/>
                <a:ea typeface="맑은 고딕"/>
              </a:rPr>
              <a:t>⑤ </a:t>
            </a:r>
            <a:r>
              <a:rPr sz="2400" b="1">
                <a:solidFill>
                  <a:srgbClr val="D9534F"/>
                </a:solidFill>
                <a:latin typeface="맑은 고딕"/>
                <a:ea typeface="맑은 고딕"/>
              </a:rPr>
              <a:t>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31720" y="1700784"/>
            <a:ext cx="2029967" cy="768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400" b="0">
                <a:solidFill>
                  <a:srgbClr val="1C2633"/>
                </a:solidFill>
                <a:latin typeface="맑은 고딕"/>
                <a:ea typeface="맑은 고딕"/>
              </a:rPr>
              <a:t>대응각은 같아요</a:t>
            </a:r>
          </a:p>
          <a:p>
            <a:pPr algn="l">
              <a:lnSpc>
                <a:spcPct val="115000"/>
              </a:lnSpc>
            </a:pPr>
            <a:r>
              <a:rPr sz="2400" b="0">
                <a:solidFill>
                  <a:srgbClr val="1C2633"/>
                </a:solidFill>
                <a:latin typeface="맑은 고딕"/>
                <a:ea typeface="맑은 고딕"/>
              </a:rPr>
              <a:t>→ 110°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45152" y="1097280"/>
            <a:ext cx="4041648" cy="1463040"/>
          </a:xfrm>
          <a:prstGeom prst="roundRect">
            <a:avLst>
              <a:gd name="adj" fmla="val 7500"/>
            </a:avLst>
          </a:prstGeom>
          <a:solidFill>
            <a:srgbClr val="FBE9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28032" y="1207007"/>
            <a:ext cx="3721607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1F3A5F"/>
                </a:solidFill>
                <a:latin typeface="맑은 고딕"/>
                <a:ea typeface="맑은 고딕"/>
              </a:rPr>
              <a:t>⑥ </a:t>
            </a:r>
            <a:r>
              <a:rPr sz="2400" b="1">
                <a:solidFill>
                  <a:srgbClr val="D9534F"/>
                </a:solidFill>
                <a:latin typeface="맑은 고딕"/>
                <a:ea typeface="맑은 고딕"/>
              </a:rPr>
              <a:t>뒤집기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28032" y="1700784"/>
            <a:ext cx="3721607" cy="768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400" b="0">
                <a:solidFill>
                  <a:srgbClr val="1C2633"/>
                </a:solidFill>
                <a:latin typeface="맑은 고딕"/>
                <a:ea typeface="맑은 고딕"/>
              </a:rPr>
              <a:t>뒤집어도 완전히</a:t>
            </a:r>
          </a:p>
          <a:p>
            <a:pPr algn="l">
              <a:lnSpc>
                <a:spcPct val="115000"/>
              </a:lnSpc>
            </a:pPr>
            <a:r>
              <a:rPr sz="2400" b="0">
                <a:solidFill>
                  <a:srgbClr val="1C2633"/>
                </a:solidFill>
                <a:latin typeface="맑은 고딕"/>
                <a:ea typeface="맑은 고딕"/>
              </a:rPr>
              <a:t>겹치면 합동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2688336"/>
            <a:ext cx="4041648" cy="1463040"/>
          </a:xfrm>
          <a:prstGeom prst="roundRect">
            <a:avLst>
              <a:gd name="adj" fmla="val 7500"/>
            </a:avLst>
          </a:prstGeom>
          <a:solidFill>
            <a:srgbClr val="FBE9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2798064"/>
            <a:ext cx="3721607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1F3A5F"/>
                </a:solidFill>
                <a:latin typeface="맑은 고딕"/>
                <a:ea typeface="맑은 고딕"/>
              </a:rPr>
              <a:t>⑦ </a:t>
            </a:r>
            <a:r>
              <a:rPr sz="2400" b="1">
                <a:solidFill>
                  <a:srgbClr val="D9534F"/>
                </a:solidFill>
                <a:latin typeface="맑은 고딕"/>
                <a:ea typeface="맑은 고딕"/>
              </a:rPr>
              <a:t>둘레(부분 오류)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3291840"/>
            <a:ext cx="3721607" cy="768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>
                <a:solidFill>
                  <a:srgbClr val="1C2633"/>
                </a:solidFill>
                <a:latin typeface="맑은 고딕"/>
                <a:ea typeface="맑은 고딕"/>
              </a:rPr>
              <a:t>둘레도 같은 16cm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645152" y="2688336"/>
            <a:ext cx="4041648" cy="1463040"/>
          </a:xfrm>
          <a:prstGeom prst="roundRect">
            <a:avLst>
              <a:gd name="adj" fmla="val 7500"/>
            </a:avLst>
          </a:prstGeom>
          <a:solidFill>
            <a:srgbClr val="FBE9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4782312" y="2825496"/>
            <a:ext cx="1600200" cy="1188720"/>
          </a:xfrm>
          <a:prstGeom prst="roundRect">
            <a:avLst>
              <a:gd name="adj" fmla="val 615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card0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4316" y="2843784"/>
            <a:ext cx="1536192" cy="115214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9672" y="2798064"/>
            <a:ext cx="2029967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1F3A5F"/>
                </a:solidFill>
                <a:latin typeface="맑은 고딕"/>
                <a:ea typeface="맑은 고딕"/>
              </a:rPr>
              <a:t>⑧ </a:t>
            </a:r>
            <a:r>
              <a:rPr sz="2400" b="1">
                <a:solidFill>
                  <a:srgbClr val="D9534F"/>
                </a:solidFill>
                <a:latin typeface="맑은 고딕"/>
                <a:ea typeface="맑은 고딕"/>
              </a:rPr>
              <a:t>대응점 수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19672" y="3291840"/>
            <a:ext cx="2029967" cy="768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400" b="0">
                <a:solidFill>
                  <a:srgbClr val="1C2633"/>
                </a:solidFill>
                <a:latin typeface="맑은 고딕"/>
                <a:ea typeface="맑은 고딕"/>
              </a:rPr>
              <a:t>대응점은 하나씩</a:t>
            </a:r>
          </a:p>
          <a:p>
            <a:pPr algn="l">
              <a:lnSpc>
                <a:spcPct val="115000"/>
              </a:lnSpc>
            </a:pPr>
            <a:r>
              <a:rPr sz="2400" b="0">
                <a:solidFill>
                  <a:srgbClr val="1C2633"/>
                </a:solidFill>
                <a:latin typeface="맑은 고딕"/>
                <a:ea typeface="맑은 고딕"/>
              </a:rPr>
              <a:t>점 ㄱ ↔ 점 ㄹ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7200" y="4206240"/>
            <a:ext cx="8229600" cy="658368"/>
          </a:xfrm>
          <a:prstGeom prst="roundRect">
            <a:avLst>
              <a:gd name="adj" fmla="val 16666"/>
            </a:avLst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7200" y="4206240"/>
            <a:ext cx="8229600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1F3A5F"/>
                </a:solidFill>
                <a:latin typeface="맑은 고딕"/>
                <a:ea typeface="맑은 고딕"/>
              </a:rPr>
              <a:t>8장 모두 틀렸어요! AI 설명은 한 장씩 확인해요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4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57200" y="384048"/>
            <a:ext cx="566928" cy="566928"/>
          </a:xfrm>
          <a:prstGeom prst="ellipse">
            <a:avLst/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384048"/>
            <a:ext cx="56692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1F3A5F"/>
                </a:solidFill>
                <a:latin typeface="맑은 고딕"/>
                <a:ea typeface="맑은 고딕"/>
              </a:rPr>
              <a:t>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8720" y="329184"/>
            <a:ext cx="7498079" cy="6766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1F3A5F"/>
                </a:solidFill>
                <a:latin typeface="맑은 고딕"/>
                <a:ea typeface="맑은 고딕"/>
              </a:rPr>
              <a:t>AIDT로 확인해요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1371600"/>
            <a:ext cx="2377440" cy="3108960"/>
          </a:xfrm>
          <a:prstGeom prst="roundRect">
            <a:avLst>
              <a:gd name="adj" fmla="val 9615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97280" y="1600200"/>
            <a:ext cx="2011680" cy="242316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97280" y="1600200"/>
            <a:ext cx="2011680" cy="24231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6000" b="1">
                <a:solidFill>
                  <a:srgbClr val="F2B134"/>
                </a:solidFill>
                <a:latin typeface="맑은 고딕"/>
                <a:ea typeface="맑은 고딕"/>
              </a:rPr>
              <a:t>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0" y="1463040"/>
            <a:ext cx="4846320" cy="12801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200" b="1">
                <a:solidFill>
                  <a:srgbClr val="1F3A5F"/>
                </a:solidFill>
                <a:latin typeface="맑은 고딕"/>
                <a:ea typeface="맑은 고딕"/>
              </a:rPr>
              <a:t>형성평가</a:t>
            </a:r>
          </a:p>
          <a:p>
            <a:pPr algn="l">
              <a:lnSpc>
                <a:spcPct val="115000"/>
              </a:lnSpc>
            </a:pPr>
            <a:r>
              <a:rPr sz="3200" b="1">
                <a:solidFill>
                  <a:srgbClr val="1F3A5F"/>
                </a:solidFill>
                <a:latin typeface="맑은 고딕"/>
                <a:ea typeface="맑은 고딕"/>
              </a:rPr>
              <a:t>2~3문항을 풀어요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0"/>
            <a:ext cx="4846320" cy="12801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400" b="0">
                <a:solidFill>
                  <a:srgbClr val="1C2633"/>
                </a:solidFill>
                <a:latin typeface="맑은 고딕"/>
                <a:ea typeface="맑은 고딕"/>
              </a:rPr>
              <a:t>혼자서 풀어요</a:t>
            </a:r>
          </a:p>
          <a:p>
            <a:pPr algn="l">
              <a:lnSpc>
                <a:spcPct val="115000"/>
              </a:lnSpc>
            </a:pPr>
            <a:r>
              <a:rPr sz="2400" b="0">
                <a:solidFill>
                  <a:srgbClr val="1C2633"/>
                </a:solidFill>
                <a:latin typeface="맑은 고딕"/>
                <a:ea typeface="맑은 고딕"/>
              </a:rPr>
              <a:t>(비상 AIDT 해당 차시)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57200" y="384048"/>
            <a:ext cx="566928" cy="566928"/>
          </a:xfrm>
          <a:prstGeom prst="ellipse">
            <a:avLst/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384048"/>
            <a:ext cx="56692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1F3A5F"/>
                </a:solidFill>
                <a:latin typeface="맑은 고딕"/>
                <a:ea typeface="맑은 고딕"/>
              </a:rPr>
              <a:t>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8720" y="329184"/>
            <a:ext cx="7498079" cy="6766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1F3A5F"/>
                </a:solidFill>
                <a:latin typeface="맑은 고딕"/>
                <a:ea typeface="맑은 고딕"/>
              </a:rPr>
              <a:t>오늘 배운 것 한 줄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234440"/>
            <a:ext cx="8229600" cy="3520440"/>
          </a:xfrm>
          <a:prstGeom prst="roundRect">
            <a:avLst>
              <a:gd name="adj" fmla="val 5194"/>
            </a:avLst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7498079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1F3A5F"/>
                </a:solidFill>
                <a:latin typeface="맑은 고딕"/>
                <a:ea typeface="맑은 고딕"/>
              </a:rPr>
              <a:t>합동인 두 도형은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377440"/>
            <a:ext cx="182880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1F3A5F"/>
                </a:solidFill>
                <a:latin typeface="맑은 고딕"/>
                <a:ea typeface="맑은 고딕"/>
              </a:rPr>
              <a:t>대응변의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697480" y="2423160"/>
            <a:ext cx="1737360" cy="7315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25400">
            <a:solidFill>
              <a:srgbClr val="1F3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26280" y="2377440"/>
            <a:ext cx="384048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1F3A5F"/>
                </a:solidFill>
                <a:latin typeface="맑은 고딕"/>
                <a:ea typeface="맑은 고딕"/>
              </a:rPr>
              <a:t>가 서로 같고,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429000"/>
            <a:ext cx="182880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1F3A5F"/>
                </a:solidFill>
                <a:latin typeface="맑은 고딕"/>
                <a:ea typeface="맑은 고딕"/>
              </a:rPr>
              <a:t>대응각의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697480" y="3474720"/>
            <a:ext cx="1737360" cy="7315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25400">
            <a:solidFill>
              <a:srgbClr val="1F3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26280" y="3429000"/>
            <a:ext cx="384048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1F3A5F"/>
                </a:solidFill>
                <a:latin typeface="맑은 고딕"/>
                <a:ea typeface="맑은 고딕"/>
              </a:rPr>
              <a:t>가 서로 같다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3A5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57200" y="384048"/>
            <a:ext cx="566928" cy="566928"/>
          </a:xfrm>
          <a:prstGeom prst="ellipse">
            <a:avLst/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384048"/>
            <a:ext cx="56692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1F3A5F"/>
                </a:solidFill>
                <a:latin typeface="맑은 고딕"/>
                <a:ea typeface="맑은 고딕"/>
              </a:rPr>
              <a:t>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8720" y="329184"/>
            <a:ext cx="7498079" cy="6766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FFFFFF"/>
                </a:solidFill>
                <a:latin typeface="맑은 고딕"/>
                <a:ea typeface="맑은 고딕"/>
              </a:rPr>
              <a:t>교사 메모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188720"/>
            <a:ext cx="8229600" cy="1051560"/>
          </a:xfrm>
          <a:prstGeom prst="roundRect">
            <a:avLst>
              <a:gd name="adj" fmla="val 13043"/>
            </a:avLst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680960" cy="10515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800" b="1">
                <a:solidFill>
                  <a:srgbClr val="1F3A5F"/>
                </a:solidFill>
                <a:latin typeface="맑은 고딕"/>
                <a:ea typeface="맑은 고딕"/>
              </a:rPr>
              <a:t>AI 설명은 한 장씩 확인한다</a:t>
            </a:r>
          </a:p>
          <a:p>
            <a:pPr algn="l">
              <a:lnSpc>
                <a:spcPct val="115000"/>
              </a:lnSpc>
            </a:pPr>
            <a:r>
              <a:rPr sz="2400" b="1">
                <a:solidFill>
                  <a:srgbClr val="1F3A5F"/>
                </a:solidFill>
                <a:latin typeface="맑은 고딕"/>
                <a:ea typeface="맑은 고딕"/>
              </a:rPr>
              <a:t>— 오늘의 메시지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468880"/>
            <a:ext cx="7863840" cy="2468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274320" indent="-274320">
              <a:lnSpc>
                <a:spcPct val="115000"/>
              </a:lnSpc>
              <a:spcAft>
                <a:spcPts val="800"/>
              </a:spcAft>
              <a:buChar char="•"/>
            </a:pPr>
            <a:r>
              <a:rPr sz="2400" b="0">
                <a:solidFill>
                  <a:srgbClr val="FFFFFF"/>
                </a:solidFill>
                <a:latin typeface="맑은 고딕"/>
                <a:ea typeface="맑은 고딕"/>
              </a:rPr>
              <a:t>글 카드는 제미나이로 추가 생성 가능(프롬프트는 교사용 PDF)</a:t>
            </a:r>
          </a:p>
          <a:p>
            <a:pPr algn="l" marL="274320" indent="-274320">
              <a:lnSpc>
                <a:spcPct val="115000"/>
              </a:lnSpc>
              <a:spcAft>
                <a:spcPts val="800"/>
              </a:spcAft>
              <a:buChar char="•"/>
            </a:pPr>
            <a:r>
              <a:rPr sz="2400" b="0">
                <a:solidFill>
                  <a:srgbClr val="FFFFFF"/>
                </a:solidFill>
                <a:latin typeface="맑은 고딕"/>
                <a:ea typeface="맑은 고딕"/>
              </a:rPr>
              <a:t>그림 카드는 코드로 정확히 그린 세트만 사용 — AI 이미지는 길이·각이 부정확</a:t>
            </a:r>
          </a:p>
          <a:p>
            <a:pPr algn="l" marL="274320" indent="-274320">
              <a:lnSpc>
                <a:spcPct val="115000"/>
              </a:lnSpc>
              <a:buChar char="•"/>
            </a:pPr>
            <a:r>
              <a:rPr sz="2400" b="0">
                <a:solidFill>
                  <a:srgbClr val="FFFFFF"/>
                </a:solidFill>
                <a:latin typeface="맑은 고딕"/>
                <a:ea typeface="맑은 고딕"/>
              </a:rPr>
              <a:t>학생 AI 계정·개인정보 없음, 카드는 교사가 미리 인쇄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오류 진단 — 합동인 도형의 성질, 틀린 설명을 고쳐라</dc:title>
  <dc:subject/>
  <dc:creator>강경욱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